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87" r:id="rId4"/>
    <p:sldId id="306" r:id="rId5"/>
    <p:sldId id="307" r:id="rId6"/>
    <p:sldId id="289" r:id="rId7"/>
    <p:sldId id="290" r:id="rId8"/>
    <p:sldId id="291" r:id="rId9"/>
    <p:sldId id="269" r:id="rId10"/>
    <p:sldId id="284" r:id="rId11"/>
    <p:sldId id="308" r:id="rId12"/>
    <p:sldId id="265" r:id="rId13"/>
    <p:sldId id="272" r:id="rId14"/>
    <p:sldId id="273" r:id="rId15"/>
    <p:sldId id="274" r:id="rId16"/>
    <p:sldId id="276" r:id="rId17"/>
    <p:sldId id="279" r:id="rId18"/>
    <p:sldId id="278" r:id="rId19"/>
    <p:sldId id="277" r:id="rId20"/>
    <p:sldId id="298" r:id="rId21"/>
    <p:sldId id="300" r:id="rId22"/>
    <p:sldId id="299" r:id="rId23"/>
    <p:sldId id="303" r:id="rId24"/>
    <p:sldId id="309" r:id="rId25"/>
    <p:sldId id="305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A00"/>
    <a:srgbClr val="44546A"/>
    <a:srgbClr val="445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507BC0-DC56-410E-8364-E802F9C46D0A}" v="29" dt="2019-11-26T11:21:19.990"/>
    <p1510:client id="{C08080EE-9874-C24B-9C36-6A61BA625881}" v="9" dt="2019-11-25T21:57:07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نمط فاتح 1 - تميي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النمط الفاتح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نمط فاتح 3 - تميي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86364" autoAdjust="0"/>
  </p:normalViewPr>
  <p:slideViewPr>
    <p:cSldViewPr snapToGrid="0">
      <p:cViewPr varScale="1">
        <p:scale>
          <a:sx n="90" d="100"/>
          <a:sy n="90" d="100"/>
        </p:scale>
        <p:origin x="12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4" Type="http://schemas.microsoft.com/office/2016/11/relationships/changesInfo" Target="changesInfos/changesInfo1.xml"/><Relationship Id="rId3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dfather ." userId="3c4529ff372a08c3" providerId="LiveId" clId="{70507BC0-DC56-410E-8364-E802F9C46D0A}"/>
    <pc:docChg chg="undo custSel mod addSld delSld modSld">
      <pc:chgData name="Godfather ." userId="3c4529ff372a08c3" providerId="LiveId" clId="{70507BC0-DC56-410E-8364-E802F9C46D0A}" dt="2019-11-26T11:21:19.990" v="195" actId="20577"/>
      <pc:docMkLst>
        <pc:docMk/>
      </pc:docMkLst>
      <pc:sldChg chg="modNotesTx">
        <pc:chgData name="Godfather ." userId="3c4529ff372a08c3" providerId="LiveId" clId="{70507BC0-DC56-410E-8364-E802F9C46D0A}" dt="2019-11-26T11:19:31.997" v="185" actId="20577"/>
        <pc:sldMkLst>
          <pc:docMk/>
          <pc:sldMk cId="867806527" sldId="274"/>
        </pc:sldMkLst>
      </pc:sldChg>
      <pc:sldChg chg="modSp modAnim">
        <pc:chgData name="Godfather ." userId="3c4529ff372a08c3" providerId="LiveId" clId="{70507BC0-DC56-410E-8364-E802F9C46D0A}" dt="2019-11-26T11:21:19.990" v="195" actId="20577"/>
        <pc:sldMkLst>
          <pc:docMk/>
          <pc:sldMk cId="1609188975" sldId="280"/>
        </pc:sldMkLst>
        <pc:spChg chg="mod">
          <ac:chgData name="Godfather ." userId="3c4529ff372a08c3" providerId="LiveId" clId="{70507BC0-DC56-410E-8364-E802F9C46D0A}" dt="2019-11-26T11:20:58.869" v="187" actId="1076"/>
          <ac:spMkLst>
            <pc:docMk/>
            <pc:sldMk cId="1609188975" sldId="280"/>
            <ac:spMk id="20" creationId="{6D20394F-5496-4EC1-877A-2EE0AC7569BC}"/>
          </ac:spMkLst>
        </pc:spChg>
        <pc:spChg chg="mod">
          <ac:chgData name="Godfather ." userId="3c4529ff372a08c3" providerId="LiveId" clId="{70507BC0-DC56-410E-8364-E802F9C46D0A}" dt="2019-11-26T11:21:05.398" v="189" actId="20577"/>
          <ac:spMkLst>
            <pc:docMk/>
            <pc:sldMk cId="1609188975" sldId="280"/>
            <ac:spMk id="21" creationId="{54440C62-4A80-4400-832C-B232098D4F47}"/>
          </ac:spMkLst>
        </pc:spChg>
        <pc:spChg chg="mod">
          <ac:chgData name="Godfather ." userId="3c4529ff372a08c3" providerId="LiveId" clId="{70507BC0-DC56-410E-8364-E802F9C46D0A}" dt="2019-11-26T11:21:19.990" v="195" actId="20577"/>
          <ac:spMkLst>
            <pc:docMk/>
            <pc:sldMk cId="1609188975" sldId="280"/>
            <ac:spMk id="24" creationId="{54440C62-4A80-4400-832C-B232098D4F47}"/>
          </ac:spMkLst>
        </pc:spChg>
        <pc:spChg chg="mod">
          <ac:chgData name="Godfather ." userId="3c4529ff372a08c3" providerId="LiveId" clId="{70507BC0-DC56-410E-8364-E802F9C46D0A}" dt="2019-11-26T11:21:13.425" v="191" actId="20577"/>
          <ac:spMkLst>
            <pc:docMk/>
            <pc:sldMk cId="1609188975" sldId="280"/>
            <ac:spMk id="61" creationId="{54440C62-4A80-4400-832C-B232098D4F47}"/>
          </ac:spMkLst>
        </pc:spChg>
        <pc:spChg chg="mod">
          <ac:chgData name="Godfather ." userId="3c4529ff372a08c3" providerId="LiveId" clId="{70507BC0-DC56-410E-8364-E802F9C46D0A}" dt="2019-11-26T11:21:16.882" v="193" actId="20577"/>
          <ac:spMkLst>
            <pc:docMk/>
            <pc:sldMk cId="1609188975" sldId="280"/>
            <ac:spMk id="68" creationId="{54440C62-4A80-4400-832C-B232098D4F47}"/>
          </ac:spMkLst>
        </pc:spChg>
      </pc:sldChg>
      <pc:sldChg chg="modSp">
        <pc:chgData name="Godfather ." userId="3c4529ff372a08c3" providerId="LiveId" clId="{70507BC0-DC56-410E-8364-E802F9C46D0A}" dt="2019-11-26T08:42:06.363" v="149" actId="27636"/>
        <pc:sldMkLst>
          <pc:docMk/>
          <pc:sldMk cId="1458570923" sldId="282"/>
        </pc:sldMkLst>
        <pc:spChg chg="mod">
          <ac:chgData name="Godfather ." userId="3c4529ff372a08c3" providerId="LiveId" clId="{70507BC0-DC56-410E-8364-E802F9C46D0A}" dt="2019-11-26T08:42:06.363" v="149" actId="27636"/>
          <ac:spMkLst>
            <pc:docMk/>
            <pc:sldMk cId="1458570923" sldId="282"/>
            <ac:spMk id="18" creationId="{7E8E1AAC-F40A-4891-9E9C-1CC86DBB4DEB}"/>
          </ac:spMkLst>
        </pc:spChg>
      </pc:sldChg>
      <pc:sldChg chg="modNotesTx">
        <pc:chgData name="Godfather ." userId="3c4529ff372a08c3" providerId="LiveId" clId="{70507BC0-DC56-410E-8364-E802F9C46D0A}" dt="2019-11-25T19:48:26.551" v="139" actId="20577"/>
        <pc:sldMkLst>
          <pc:docMk/>
          <pc:sldMk cId="3710352193" sldId="287"/>
        </pc:sldMkLst>
      </pc:sldChg>
      <pc:sldChg chg="add del setBg">
        <pc:chgData name="Godfather ." userId="3c4529ff372a08c3" providerId="LiveId" clId="{70507BC0-DC56-410E-8364-E802F9C46D0A}" dt="2019-11-26T11:14:21.128" v="158"/>
        <pc:sldMkLst>
          <pc:docMk/>
          <pc:sldMk cId="84855534" sldId="303"/>
        </pc:sldMkLst>
      </pc:sldChg>
      <pc:sldChg chg="modNotesTx">
        <pc:chgData name="Godfather ." userId="3c4529ff372a08c3" providerId="LiveId" clId="{70507BC0-DC56-410E-8364-E802F9C46D0A}" dt="2019-11-26T11:13:17.644" v="156" actId="20577"/>
        <pc:sldMkLst>
          <pc:docMk/>
          <pc:sldMk cId="826800469" sldId="305"/>
        </pc:sldMkLst>
      </pc:sldChg>
      <pc:sldChg chg="addSp delSp modSp add mod setBg setClrOvrMap">
        <pc:chgData name="Godfather ." userId="3c4529ff372a08c3" providerId="LiveId" clId="{70507BC0-DC56-410E-8364-E802F9C46D0A}" dt="2019-11-25T19:40:07.412" v="85" actId="5793"/>
        <pc:sldMkLst>
          <pc:docMk/>
          <pc:sldMk cId="922500277" sldId="307"/>
        </pc:sldMkLst>
        <pc:spChg chg="mod">
          <ac:chgData name="Godfather ." userId="3c4529ff372a08c3" providerId="LiveId" clId="{70507BC0-DC56-410E-8364-E802F9C46D0A}" dt="2019-11-25T19:39:32.078" v="76" actId="26606"/>
          <ac:spMkLst>
            <pc:docMk/>
            <pc:sldMk cId="922500277" sldId="307"/>
            <ac:spMk id="2" creationId="{1E93331F-492F-41C1-935F-593E989BB643}"/>
          </ac:spMkLst>
        </pc:spChg>
        <pc:spChg chg="add mod ord">
          <ac:chgData name="Godfather ." userId="3c4529ff372a08c3" providerId="LiveId" clId="{70507BC0-DC56-410E-8364-E802F9C46D0A}" dt="2019-11-25T19:40:07.412" v="85" actId="5793"/>
          <ac:spMkLst>
            <pc:docMk/>
            <pc:sldMk cId="922500277" sldId="307"/>
            <ac:spMk id="3" creationId="{CDFB44A8-1A9F-40E5-B4C1-6840F24FC14D}"/>
          </ac:spMkLst>
        </pc:spChg>
        <pc:spChg chg="add del">
          <ac:chgData name="Godfather ." userId="3c4529ff372a08c3" providerId="LiveId" clId="{70507BC0-DC56-410E-8364-E802F9C46D0A}" dt="2019-11-25T18:18:07.318" v="28" actId="26606"/>
          <ac:spMkLst>
            <pc:docMk/>
            <pc:sldMk cId="922500277" sldId="307"/>
            <ac:spMk id="8" creationId="{CBB2B1F0-0DD6-4744-9A46-7A344FB48E40}"/>
          </ac:spMkLst>
        </pc:spChg>
        <pc:spChg chg="add del">
          <ac:chgData name="Godfather ." userId="3c4529ff372a08c3" providerId="LiveId" clId="{70507BC0-DC56-410E-8364-E802F9C46D0A}" dt="2019-11-25T18:18:07.318" v="28" actId="26606"/>
          <ac:spMkLst>
            <pc:docMk/>
            <pc:sldMk cId="922500277" sldId="307"/>
            <ac:spMk id="10" creationId="{52D502E5-F6B4-4D58-B4AE-FC466FF15EE8}"/>
          </ac:spMkLst>
        </pc:spChg>
        <pc:spChg chg="add del">
          <ac:chgData name="Godfather ." userId="3c4529ff372a08c3" providerId="LiveId" clId="{70507BC0-DC56-410E-8364-E802F9C46D0A}" dt="2019-11-25T18:18:07.318" v="28" actId="26606"/>
          <ac:spMkLst>
            <pc:docMk/>
            <pc:sldMk cId="922500277" sldId="307"/>
            <ac:spMk id="12" creationId="{9DECDBF4-02B6-4BB4-B65B-B8107AD6A9E8}"/>
          </ac:spMkLst>
        </pc:spChg>
        <pc:spChg chg="add del">
          <ac:chgData name="Godfather ." userId="3c4529ff372a08c3" providerId="LiveId" clId="{70507BC0-DC56-410E-8364-E802F9C46D0A}" dt="2019-11-25T19:39:32.078" v="76" actId="26606"/>
          <ac:spMkLst>
            <pc:docMk/>
            <pc:sldMk cId="922500277" sldId="307"/>
            <ac:spMk id="14" creationId="{339C8D78-A644-462F-B674-F440635E5353}"/>
          </ac:spMkLst>
        </pc:spChg>
        <pc:spChg chg="add del">
          <ac:chgData name="Godfather ." userId="3c4529ff372a08c3" providerId="LiveId" clId="{70507BC0-DC56-410E-8364-E802F9C46D0A}" dt="2019-11-25T19:39:32.078" v="76" actId="26606"/>
          <ac:spMkLst>
            <pc:docMk/>
            <pc:sldMk cId="922500277" sldId="307"/>
            <ac:spMk id="15" creationId="{AFA67CD3-AB4E-4A7A-BEB8-53C445D8C44E}"/>
          </ac:spMkLst>
        </pc:spChg>
        <pc:spChg chg="add">
          <ac:chgData name="Godfather ." userId="3c4529ff372a08c3" providerId="LiveId" clId="{70507BC0-DC56-410E-8364-E802F9C46D0A}" dt="2019-11-25T19:39:32.078" v="76" actId="26606"/>
          <ac:spMkLst>
            <pc:docMk/>
            <pc:sldMk cId="922500277" sldId="307"/>
            <ac:spMk id="18" creationId="{3CD9DF72-87A3-404E-A828-84CBF11A8303}"/>
          </ac:spMkLst>
        </pc:spChg>
        <pc:spChg chg="add del">
          <ac:chgData name="Godfather ." userId="3c4529ff372a08c3" providerId="LiveId" clId="{70507BC0-DC56-410E-8364-E802F9C46D0A}" dt="2019-11-25T19:39:21.041" v="69" actId="26606"/>
          <ac:spMkLst>
            <pc:docMk/>
            <pc:sldMk cId="922500277" sldId="307"/>
            <ac:spMk id="21" creationId="{3CD9DF72-87A3-404E-A828-84CBF11A8303}"/>
          </ac:spMkLst>
        </pc:spChg>
        <pc:spChg chg="add del">
          <ac:chgData name="Godfather ." userId="3c4529ff372a08c3" providerId="LiveId" clId="{70507BC0-DC56-410E-8364-E802F9C46D0A}" dt="2019-11-25T19:39:25.505" v="71" actId="26606"/>
          <ac:spMkLst>
            <pc:docMk/>
            <pc:sldMk cId="922500277" sldId="307"/>
            <ac:spMk id="26" creationId="{569C1A01-6FB5-43CE-ADCC-936728ACAC0D}"/>
          </ac:spMkLst>
        </pc:spChg>
        <pc:spChg chg="add del">
          <ac:chgData name="Godfather ." userId="3c4529ff372a08c3" providerId="LiveId" clId="{70507BC0-DC56-410E-8364-E802F9C46D0A}" dt="2019-11-25T19:39:27.904" v="73" actId="26606"/>
          <ac:spMkLst>
            <pc:docMk/>
            <pc:sldMk cId="922500277" sldId="307"/>
            <ac:spMk id="43" creationId="{A3BAF07C-C39E-42EB-BB22-8D46691D9735}"/>
          </ac:spMkLst>
        </pc:spChg>
        <pc:grpChg chg="add del">
          <ac:chgData name="Godfather ." userId="3c4529ff372a08c3" providerId="LiveId" clId="{70507BC0-DC56-410E-8364-E802F9C46D0A}" dt="2019-11-25T19:39:27.904" v="73" actId="26606"/>
          <ac:grpSpMkLst>
            <pc:docMk/>
            <pc:sldMk cId="922500277" sldId="307"/>
            <ac:grpSpMk id="44" creationId="{D8E9CF54-0466-4261-9E62-0249E60E1886}"/>
          </ac:grpSpMkLst>
        </pc:grpChg>
        <pc:picChg chg="add mod ord">
          <ac:chgData name="Godfather ." userId="3c4529ff372a08c3" providerId="LiveId" clId="{70507BC0-DC56-410E-8364-E802F9C46D0A}" dt="2019-11-25T19:39:42.201" v="79" actId="1076"/>
          <ac:picMkLst>
            <pc:docMk/>
            <pc:sldMk cId="922500277" sldId="307"/>
            <ac:picMk id="5" creationId="{BF05E535-E5EC-47B3-BDF2-6BC014AA2EDA}"/>
          </ac:picMkLst>
        </pc:picChg>
        <pc:picChg chg="add del">
          <ac:chgData name="Godfather ." userId="3c4529ff372a08c3" providerId="LiveId" clId="{70507BC0-DC56-410E-8364-E802F9C46D0A}" dt="2019-11-25T19:39:10.035" v="64" actId="478"/>
          <ac:picMkLst>
            <pc:docMk/>
            <pc:sldMk cId="922500277" sldId="307"/>
            <ac:picMk id="7" creationId="{02FA85A0-4528-44EC-BDEA-A6C0F807215E}"/>
          </ac:picMkLst>
        </pc:picChg>
        <pc:picChg chg="add del">
          <ac:chgData name="Godfather ." userId="3c4529ff372a08c3" providerId="LiveId" clId="{70507BC0-DC56-410E-8364-E802F9C46D0A}" dt="2019-11-25T19:39:32.078" v="76" actId="26606"/>
          <ac:picMkLst>
            <pc:docMk/>
            <pc:sldMk cId="922500277" sldId="307"/>
            <ac:picMk id="16" creationId="{07CF545F-9C2E-4446-97CD-AD92990C2B68}"/>
          </ac:picMkLst>
        </pc:picChg>
        <pc:picChg chg="add del">
          <ac:chgData name="Godfather ." userId="3c4529ff372a08c3" providerId="LiveId" clId="{70507BC0-DC56-410E-8364-E802F9C46D0A}" dt="2019-11-25T19:39:25.505" v="71" actId="26606"/>
          <ac:picMkLst>
            <pc:docMk/>
            <pc:sldMk cId="922500277" sldId="307"/>
            <ac:picMk id="25" creationId="{EE09A529-E47C-4634-BB98-0A9526C372B4}"/>
          </ac:picMkLst>
        </pc:picChg>
        <pc:cxnChg chg="add">
          <ac:chgData name="Godfather ." userId="3c4529ff372a08c3" providerId="LiveId" clId="{70507BC0-DC56-410E-8364-E802F9C46D0A}" dt="2019-11-25T19:39:32.078" v="76" actId="26606"/>
          <ac:cxnSpMkLst>
            <pc:docMk/>
            <pc:sldMk cId="922500277" sldId="307"/>
            <ac:cxnSpMk id="19" creationId="{20E3A342-4D61-4E3F-AF90-1AB42AEB96CC}"/>
          </ac:cxnSpMkLst>
        </pc:cxnChg>
        <pc:cxnChg chg="add del">
          <ac:chgData name="Godfather ." userId="3c4529ff372a08c3" providerId="LiveId" clId="{70507BC0-DC56-410E-8364-E802F9C46D0A}" dt="2019-11-25T19:39:21.041" v="69" actId="26606"/>
          <ac:cxnSpMkLst>
            <pc:docMk/>
            <pc:sldMk cId="922500277" sldId="307"/>
            <ac:cxnSpMk id="23" creationId="{20E3A342-4D61-4E3F-AF90-1AB42AEB96CC}"/>
          </ac:cxnSpMkLst>
        </pc:cxnChg>
      </pc:sldChg>
      <pc:sldChg chg="add setBg">
        <pc:chgData name="Godfather ." userId="3c4529ff372a08c3" providerId="LiveId" clId="{70507BC0-DC56-410E-8364-E802F9C46D0A}" dt="2019-11-26T11:14:11.056" v="157"/>
        <pc:sldMkLst>
          <pc:docMk/>
          <pc:sldMk cId="1215991083" sldId="308"/>
        </pc:sldMkLst>
      </pc:sldChg>
      <pc:sldChg chg="modSp add setBg">
        <pc:chgData name="Godfather ." userId="3c4529ff372a08c3" providerId="LiveId" clId="{70507BC0-DC56-410E-8364-E802F9C46D0A}" dt="2019-11-26T11:18:16.938" v="160" actId="20577"/>
        <pc:sldMkLst>
          <pc:docMk/>
          <pc:sldMk cId="1315054977" sldId="309"/>
        </pc:sldMkLst>
        <pc:spChg chg="mod">
          <ac:chgData name="Godfather ." userId="3c4529ff372a08c3" providerId="LiveId" clId="{70507BC0-DC56-410E-8364-E802F9C46D0A}" dt="2019-11-26T11:18:16.938" v="160" actId="20577"/>
          <ac:spMkLst>
            <pc:docMk/>
            <pc:sldMk cId="1315054977" sldId="309"/>
            <ac:spMk id="16" creationId="{42871A4A-927D-4097-A7B4-E2C203343253}"/>
          </ac:spMkLst>
        </pc:spChg>
      </pc:sldChg>
    </pc:docChg>
  </pc:docChgLst>
  <pc:docChgLst>
    <pc:chgData name="Godfather ." userId="3c4529ff372a08c3" providerId="LiveId" clId="{C08080EE-9874-C24B-9C36-6A61BA625881}"/>
    <pc:docChg chg="custSel modSld modMainMaster">
      <pc:chgData name="Godfather ." userId="3c4529ff372a08c3" providerId="LiveId" clId="{C08080EE-9874-C24B-9C36-6A61BA625881}" dt="2019-11-25T21:57:07.189" v="34" actId="207"/>
      <pc:docMkLst>
        <pc:docMk/>
      </pc:docMkLst>
      <pc:sldChg chg="modSp">
        <pc:chgData name="Godfather ." userId="3c4529ff372a08c3" providerId="LiveId" clId="{C08080EE-9874-C24B-9C36-6A61BA625881}" dt="2019-11-25T21:32:11.911" v="24" actId="1076"/>
        <pc:sldMkLst>
          <pc:docMk/>
          <pc:sldMk cId="1458570923" sldId="282"/>
        </pc:sldMkLst>
        <pc:spChg chg="mod">
          <ac:chgData name="Godfather ." userId="3c4529ff372a08c3" providerId="LiveId" clId="{C08080EE-9874-C24B-9C36-6A61BA625881}" dt="2019-11-25T21:32:11.911" v="24" actId="1076"/>
          <ac:spMkLst>
            <pc:docMk/>
            <pc:sldMk cId="1458570923" sldId="282"/>
            <ac:spMk id="18" creationId="{7E8E1AAC-F40A-4891-9E9C-1CC86DBB4DEB}"/>
          </ac:spMkLst>
        </pc:spChg>
      </pc:sldChg>
      <pc:sldChg chg="modNotesTx">
        <pc:chgData name="Godfather ." userId="3c4529ff372a08c3" providerId="LiveId" clId="{C08080EE-9874-C24B-9C36-6A61BA625881}" dt="2019-11-25T21:33:33.683" v="29" actId="20577"/>
        <pc:sldMkLst>
          <pc:docMk/>
          <pc:sldMk cId="3710352193" sldId="287"/>
        </pc:sldMkLst>
      </pc:sldChg>
      <pc:sldChg chg="addSp delSp modSp delDesignElem">
        <pc:chgData name="Godfather ." userId="3c4529ff372a08c3" providerId="LiveId" clId="{C08080EE-9874-C24B-9C36-6A61BA625881}" dt="2019-11-25T21:57:07.189" v="34" actId="207"/>
        <pc:sldMkLst>
          <pc:docMk/>
          <pc:sldMk cId="922500277" sldId="307"/>
        </pc:sldMkLst>
        <pc:spChg chg="mod">
          <ac:chgData name="Godfather ." userId="3c4529ff372a08c3" providerId="LiveId" clId="{C08080EE-9874-C24B-9C36-6A61BA625881}" dt="2019-11-25T21:57:07.189" v="34" actId="207"/>
          <ac:spMkLst>
            <pc:docMk/>
            <pc:sldMk cId="922500277" sldId="307"/>
            <ac:spMk id="2" creationId="{1E93331F-492F-41C1-935F-593E989BB643}"/>
          </ac:spMkLst>
        </pc:spChg>
        <pc:spChg chg="mod">
          <ac:chgData name="Godfather ." userId="3c4529ff372a08c3" providerId="LiveId" clId="{C08080EE-9874-C24B-9C36-6A61BA625881}" dt="2019-11-25T21:57:00.577" v="32" actId="207"/>
          <ac:spMkLst>
            <pc:docMk/>
            <pc:sldMk cId="922500277" sldId="307"/>
            <ac:spMk id="3" creationId="{CDFB44A8-1A9F-40E5-B4C1-6840F24FC14D}"/>
          </ac:spMkLst>
        </pc:spChg>
        <pc:spChg chg="add del">
          <ac:chgData name="Godfather ." userId="3c4529ff372a08c3" providerId="LiveId" clId="{C08080EE-9874-C24B-9C36-6A61BA625881}" dt="2019-11-25T21:33:12.283" v="27"/>
          <ac:spMkLst>
            <pc:docMk/>
            <pc:sldMk cId="922500277" sldId="307"/>
            <ac:spMk id="18" creationId="{3CD9DF72-87A3-404E-A828-84CBF11A8303}"/>
          </ac:spMkLst>
        </pc:spChg>
        <pc:cxnChg chg="add del">
          <ac:chgData name="Godfather ." userId="3c4529ff372a08c3" providerId="LiveId" clId="{C08080EE-9874-C24B-9C36-6A61BA625881}" dt="2019-11-25T21:33:12.283" v="27"/>
          <ac:cxnSpMkLst>
            <pc:docMk/>
            <pc:sldMk cId="922500277" sldId="307"/>
            <ac:cxnSpMk id="19" creationId="{20E3A342-4D61-4E3F-AF90-1AB42AEB96CC}"/>
          </ac:cxnSpMkLst>
        </pc:cxnChg>
      </pc:sldChg>
      <pc:sldMasterChg chg="modTransition modSldLayout">
        <pc:chgData name="Godfather ." userId="3c4529ff372a08c3" providerId="LiveId" clId="{C08080EE-9874-C24B-9C36-6A61BA625881}" dt="2019-11-25T21:33:12.283" v="27"/>
        <pc:sldMasterMkLst>
          <pc:docMk/>
          <pc:sldMasterMk cId="1840173439" sldId="2147483660"/>
        </pc:sldMasterMkLst>
        <pc:sldLayoutChg chg="modTransition">
          <pc:chgData name="Godfather ." userId="3c4529ff372a08c3" providerId="LiveId" clId="{C08080EE-9874-C24B-9C36-6A61BA625881}" dt="2019-11-25T21:33:12.283" v="27"/>
          <pc:sldLayoutMkLst>
            <pc:docMk/>
            <pc:sldMasterMk cId="1840173439" sldId="2147483660"/>
            <pc:sldLayoutMk cId="902969556" sldId="2147483661"/>
          </pc:sldLayoutMkLst>
        </pc:sldLayoutChg>
        <pc:sldLayoutChg chg="modTransition">
          <pc:chgData name="Godfather ." userId="3c4529ff372a08c3" providerId="LiveId" clId="{C08080EE-9874-C24B-9C36-6A61BA625881}" dt="2019-11-25T21:33:12.283" v="27"/>
          <pc:sldLayoutMkLst>
            <pc:docMk/>
            <pc:sldMasterMk cId="1840173439" sldId="2147483660"/>
            <pc:sldLayoutMk cId="605678672" sldId="2147483662"/>
          </pc:sldLayoutMkLst>
        </pc:sldLayoutChg>
        <pc:sldLayoutChg chg="modTransition">
          <pc:chgData name="Godfather ." userId="3c4529ff372a08c3" providerId="LiveId" clId="{C08080EE-9874-C24B-9C36-6A61BA625881}" dt="2019-11-25T21:33:12.283" v="27"/>
          <pc:sldLayoutMkLst>
            <pc:docMk/>
            <pc:sldMasterMk cId="1840173439" sldId="2147483660"/>
            <pc:sldLayoutMk cId="599462968" sldId="2147483663"/>
          </pc:sldLayoutMkLst>
        </pc:sldLayoutChg>
        <pc:sldLayoutChg chg="modTransition">
          <pc:chgData name="Godfather ." userId="3c4529ff372a08c3" providerId="LiveId" clId="{C08080EE-9874-C24B-9C36-6A61BA625881}" dt="2019-11-25T21:33:12.283" v="27"/>
          <pc:sldLayoutMkLst>
            <pc:docMk/>
            <pc:sldMasterMk cId="1840173439" sldId="2147483660"/>
            <pc:sldLayoutMk cId="20027958" sldId="2147483664"/>
          </pc:sldLayoutMkLst>
        </pc:sldLayoutChg>
        <pc:sldLayoutChg chg="modTransition">
          <pc:chgData name="Godfather ." userId="3c4529ff372a08c3" providerId="LiveId" clId="{C08080EE-9874-C24B-9C36-6A61BA625881}" dt="2019-11-25T21:33:12.283" v="27"/>
          <pc:sldLayoutMkLst>
            <pc:docMk/>
            <pc:sldMasterMk cId="1840173439" sldId="2147483660"/>
            <pc:sldLayoutMk cId="3160903347" sldId="2147483665"/>
          </pc:sldLayoutMkLst>
        </pc:sldLayoutChg>
        <pc:sldLayoutChg chg="modTransition">
          <pc:chgData name="Godfather ." userId="3c4529ff372a08c3" providerId="LiveId" clId="{C08080EE-9874-C24B-9C36-6A61BA625881}" dt="2019-11-25T21:33:12.283" v="27"/>
          <pc:sldLayoutMkLst>
            <pc:docMk/>
            <pc:sldMasterMk cId="1840173439" sldId="2147483660"/>
            <pc:sldLayoutMk cId="216159143" sldId="2147483666"/>
          </pc:sldLayoutMkLst>
        </pc:sldLayoutChg>
        <pc:sldLayoutChg chg="modTransition">
          <pc:chgData name="Godfather ." userId="3c4529ff372a08c3" providerId="LiveId" clId="{C08080EE-9874-C24B-9C36-6A61BA625881}" dt="2019-11-25T21:33:12.283" v="27"/>
          <pc:sldLayoutMkLst>
            <pc:docMk/>
            <pc:sldMasterMk cId="1840173439" sldId="2147483660"/>
            <pc:sldLayoutMk cId="2781250455" sldId="2147483667"/>
          </pc:sldLayoutMkLst>
        </pc:sldLayoutChg>
        <pc:sldLayoutChg chg="modTransition">
          <pc:chgData name="Godfather ." userId="3c4529ff372a08c3" providerId="LiveId" clId="{C08080EE-9874-C24B-9C36-6A61BA625881}" dt="2019-11-25T21:33:12.283" v="27"/>
          <pc:sldLayoutMkLst>
            <pc:docMk/>
            <pc:sldMasterMk cId="1840173439" sldId="2147483660"/>
            <pc:sldLayoutMk cId="2388259791" sldId="2147483668"/>
          </pc:sldLayoutMkLst>
        </pc:sldLayoutChg>
        <pc:sldLayoutChg chg="modTransition">
          <pc:chgData name="Godfather ." userId="3c4529ff372a08c3" providerId="LiveId" clId="{C08080EE-9874-C24B-9C36-6A61BA625881}" dt="2019-11-25T21:33:12.283" v="27"/>
          <pc:sldLayoutMkLst>
            <pc:docMk/>
            <pc:sldMasterMk cId="1840173439" sldId="2147483660"/>
            <pc:sldLayoutMk cId="1994785884" sldId="2147483669"/>
          </pc:sldLayoutMkLst>
        </pc:sldLayoutChg>
        <pc:sldLayoutChg chg="modTransition">
          <pc:chgData name="Godfather ." userId="3c4529ff372a08c3" providerId="LiveId" clId="{C08080EE-9874-C24B-9C36-6A61BA625881}" dt="2019-11-25T21:33:12.283" v="27"/>
          <pc:sldLayoutMkLst>
            <pc:docMk/>
            <pc:sldMasterMk cId="1840173439" sldId="2147483660"/>
            <pc:sldLayoutMk cId="1027257960" sldId="2147483670"/>
          </pc:sldLayoutMkLst>
        </pc:sldLayoutChg>
        <pc:sldLayoutChg chg="modTransition">
          <pc:chgData name="Godfather ." userId="3c4529ff372a08c3" providerId="LiveId" clId="{C08080EE-9874-C24B-9C36-6A61BA625881}" dt="2019-11-25T21:33:12.283" v="27"/>
          <pc:sldLayoutMkLst>
            <pc:docMk/>
            <pc:sldMasterMk cId="1840173439" sldId="2147483660"/>
            <pc:sldLayoutMk cId="4265084238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B3E01-1DB2-4F1E-83F3-37DD7B849B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ACCE-1500-4DAE-81A0-25F653E0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7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ACCE-1500-4DAE-81A0-25F653E095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1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Nowadays, in a world full of Competitions, organizations and enterprises, especially the companies that need store to sell products, are suffering from the employees shifts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Manuel is a Saudi brand that established 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Manual-Al-</a:t>
            </a:r>
            <a:r>
              <a:rPr lang="en-GB" dirty="0" err="1"/>
              <a:t>batarjee</a:t>
            </a:r>
            <a:r>
              <a:rPr lang="en-GB" dirty="0"/>
              <a:t> branch is one of the enterprises that is suffering from this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 The tool that will be used in this project in order to get as much accurate results as possible is “integer linear programming module”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full variety of cashier’s workers are decreased with keeping the required variety of cashier workers in every shift consummated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EACCE-1500-4DAE-81A0-25F653E095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54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Weighted decision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EACCE-1500-4DAE-81A0-25F653E095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enrichment is a common motivational technique used by organizations to give an employee greater satisfaction in his work. It means giving an employee additional responsibilities  reserved for his manager or other higher-ranking positions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EACCE-1500-4DAE-81A0-25F653E095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6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2"/>
                </a:solidFill>
                <a:latin typeface="Tw Cen MT" panose="020B0602020104020603" pitchFamily="34" charset="0"/>
              </a:rPr>
              <a:t>Problem Statement.</a:t>
            </a:r>
          </a:p>
          <a:p>
            <a:pPr marL="0"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2"/>
                </a:solidFill>
                <a:latin typeface="Tw Cen MT" panose="020B0602020104020603" pitchFamily="34" charset="0"/>
              </a:rPr>
              <a:t>Data Collection</a:t>
            </a:r>
          </a:p>
          <a:p>
            <a:pPr marL="0"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chemeClr val="tx2"/>
                </a:solidFill>
                <a:latin typeface="Tw Cen MT" panose="020B0602020104020603" pitchFamily="34" charset="0"/>
              </a:rPr>
              <a:t>Results.</a:t>
            </a:r>
          </a:p>
          <a:p>
            <a:pPr marL="0"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chemeClr val="tx2"/>
                </a:solidFill>
                <a:latin typeface="Tw Cen MT" panose="020B0602020104020603" pitchFamily="34" charset="0"/>
              </a:rPr>
              <a:t>Recommendations.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EACCE-1500-4DAE-81A0-25F653E095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0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1921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6428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559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241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8775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7039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329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1532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1824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488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324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74CF0-5BCE-4477-8904-FB0314F4A3C9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CEDB0-1D83-4D58-A320-90D36D34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4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101135" y="6557818"/>
            <a:ext cx="12192000" cy="300182"/>
            <a:chOff x="0" y="6557818"/>
            <a:chExt cx="12192000" cy="300182"/>
          </a:xfrm>
        </p:grpSpPr>
        <p:sp>
          <p:nvSpPr>
            <p:cNvPr id="4" name="Parallelogram 3"/>
            <p:cNvSpPr/>
            <p:nvPr/>
          </p:nvSpPr>
          <p:spPr>
            <a:xfrm>
              <a:off x="0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/>
            <p:cNvSpPr/>
            <p:nvPr/>
          </p:nvSpPr>
          <p:spPr>
            <a:xfrm>
              <a:off x="276017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/>
            <p:cNvSpPr/>
            <p:nvPr/>
          </p:nvSpPr>
          <p:spPr>
            <a:xfrm>
              <a:off x="552034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arallelogram 6"/>
            <p:cNvSpPr/>
            <p:nvPr/>
          </p:nvSpPr>
          <p:spPr>
            <a:xfrm>
              <a:off x="828051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arallelogram 7"/>
            <p:cNvSpPr/>
            <p:nvPr/>
          </p:nvSpPr>
          <p:spPr>
            <a:xfrm>
              <a:off x="1104068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1656102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1380085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1932119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>
              <a:off x="2208136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/>
            <p:cNvSpPr/>
            <p:nvPr/>
          </p:nvSpPr>
          <p:spPr>
            <a:xfrm>
              <a:off x="2484153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/>
            <p:cNvSpPr/>
            <p:nvPr/>
          </p:nvSpPr>
          <p:spPr>
            <a:xfrm>
              <a:off x="2760170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/>
            <p:cNvSpPr/>
            <p:nvPr/>
          </p:nvSpPr>
          <p:spPr>
            <a:xfrm>
              <a:off x="3036187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3312204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/>
            <p:cNvSpPr/>
            <p:nvPr/>
          </p:nvSpPr>
          <p:spPr>
            <a:xfrm>
              <a:off x="3588221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/>
            <p:cNvSpPr/>
            <p:nvPr/>
          </p:nvSpPr>
          <p:spPr>
            <a:xfrm>
              <a:off x="3864238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/>
            <p:cNvSpPr/>
            <p:nvPr/>
          </p:nvSpPr>
          <p:spPr>
            <a:xfrm>
              <a:off x="4140255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4416272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4968306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/>
            <p:cNvSpPr/>
            <p:nvPr/>
          </p:nvSpPr>
          <p:spPr>
            <a:xfrm>
              <a:off x="4692289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>
              <a:off x="5244323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5520340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>
            <a:xfrm>
              <a:off x="5796357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/>
            <p:cNvSpPr/>
            <p:nvPr/>
          </p:nvSpPr>
          <p:spPr>
            <a:xfrm>
              <a:off x="6072374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/>
            <p:cNvSpPr/>
            <p:nvPr/>
          </p:nvSpPr>
          <p:spPr>
            <a:xfrm>
              <a:off x="6348391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/>
            <p:cNvSpPr/>
            <p:nvPr/>
          </p:nvSpPr>
          <p:spPr>
            <a:xfrm>
              <a:off x="6624408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/>
            <p:cNvSpPr/>
            <p:nvPr/>
          </p:nvSpPr>
          <p:spPr>
            <a:xfrm>
              <a:off x="6900425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arallelogram 29"/>
            <p:cNvSpPr/>
            <p:nvPr/>
          </p:nvSpPr>
          <p:spPr>
            <a:xfrm>
              <a:off x="7176442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/>
            <p:cNvSpPr/>
            <p:nvPr/>
          </p:nvSpPr>
          <p:spPr>
            <a:xfrm>
              <a:off x="7452459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/>
            <p:cNvSpPr/>
            <p:nvPr/>
          </p:nvSpPr>
          <p:spPr>
            <a:xfrm>
              <a:off x="7728476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>
              <a:off x="8280510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/>
            <p:cNvSpPr/>
            <p:nvPr/>
          </p:nvSpPr>
          <p:spPr>
            <a:xfrm>
              <a:off x="8004493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arallelogram 34"/>
            <p:cNvSpPr/>
            <p:nvPr/>
          </p:nvSpPr>
          <p:spPr>
            <a:xfrm>
              <a:off x="8556527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/>
            <p:cNvSpPr/>
            <p:nvPr/>
          </p:nvSpPr>
          <p:spPr>
            <a:xfrm>
              <a:off x="8832544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arallelogram 36"/>
            <p:cNvSpPr/>
            <p:nvPr/>
          </p:nvSpPr>
          <p:spPr>
            <a:xfrm>
              <a:off x="9108561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/>
            <p:cNvSpPr/>
            <p:nvPr/>
          </p:nvSpPr>
          <p:spPr>
            <a:xfrm>
              <a:off x="9384578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/>
            <p:cNvSpPr/>
            <p:nvPr/>
          </p:nvSpPr>
          <p:spPr>
            <a:xfrm>
              <a:off x="9660595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/>
            <p:cNvSpPr/>
            <p:nvPr/>
          </p:nvSpPr>
          <p:spPr>
            <a:xfrm>
              <a:off x="9936612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/>
            <p:cNvSpPr/>
            <p:nvPr/>
          </p:nvSpPr>
          <p:spPr>
            <a:xfrm>
              <a:off x="10212629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Parallelogram 41"/>
            <p:cNvSpPr/>
            <p:nvPr/>
          </p:nvSpPr>
          <p:spPr>
            <a:xfrm>
              <a:off x="10488646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arallelogram 42"/>
            <p:cNvSpPr/>
            <p:nvPr/>
          </p:nvSpPr>
          <p:spPr>
            <a:xfrm>
              <a:off x="10764663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arallelogram 43"/>
            <p:cNvSpPr/>
            <p:nvPr/>
          </p:nvSpPr>
          <p:spPr>
            <a:xfrm>
              <a:off x="11040680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allelogram 44"/>
            <p:cNvSpPr/>
            <p:nvPr/>
          </p:nvSpPr>
          <p:spPr>
            <a:xfrm>
              <a:off x="11592714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Parallelogram 45"/>
            <p:cNvSpPr/>
            <p:nvPr/>
          </p:nvSpPr>
          <p:spPr>
            <a:xfrm>
              <a:off x="11316697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Parallelogram 46"/>
            <p:cNvSpPr/>
            <p:nvPr/>
          </p:nvSpPr>
          <p:spPr>
            <a:xfrm>
              <a:off x="11868728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 rot="10800000">
            <a:off x="4082" y="0"/>
            <a:ext cx="12192000" cy="300182"/>
            <a:chOff x="0" y="6557818"/>
            <a:chExt cx="12192000" cy="300182"/>
          </a:xfrm>
        </p:grpSpPr>
        <p:sp>
          <p:nvSpPr>
            <p:cNvPr id="127" name="Parallelogram 126"/>
            <p:cNvSpPr/>
            <p:nvPr/>
          </p:nvSpPr>
          <p:spPr>
            <a:xfrm>
              <a:off x="0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Parallelogram 127"/>
            <p:cNvSpPr/>
            <p:nvPr/>
          </p:nvSpPr>
          <p:spPr>
            <a:xfrm>
              <a:off x="276017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Parallelogram 128"/>
            <p:cNvSpPr/>
            <p:nvPr/>
          </p:nvSpPr>
          <p:spPr>
            <a:xfrm>
              <a:off x="552034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Parallelogram 129"/>
            <p:cNvSpPr/>
            <p:nvPr/>
          </p:nvSpPr>
          <p:spPr>
            <a:xfrm>
              <a:off x="828051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Parallelogram 130"/>
            <p:cNvSpPr/>
            <p:nvPr/>
          </p:nvSpPr>
          <p:spPr>
            <a:xfrm>
              <a:off x="1104068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Parallelogram 131"/>
            <p:cNvSpPr/>
            <p:nvPr/>
          </p:nvSpPr>
          <p:spPr>
            <a:xfrm>
              <a:off x="1656102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Parallelogram 132"/>
            <p:cNvSpPr/>
            <p:nvPr/>
          </p:nvSpPr>
          <p:spPr>
            <a:xfrm>
              <a:off x="1380085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Parallelogram 133"/>
            <p:cNvSpPr/>
            <p:nvPr/>
          </p:nvSpPr>
          <p:spPr>
            <a:xfrm>
              <a:off x="1932119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Parallelogram 134"/>
            <p:cNvSpPr/>
            <p:nvPr/>
          </p:nvSpPr>
          <p:spPr>
            <a:xfrm>
              <a:off x="2208136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Parallelogram 135"/>
            <p:cNvSpPr/>
            <p:nvPr/>
          </p:nvSpPr>
          <p:spPr>
            <a:xfrm>
              <a:off x="2484153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Parallelogram 136"/>
            <p:cNvSpPr/>
            <p:nvPr/>
          </p:nvSpPr>
          <p:spPr>
            <a:xfrm>
              <a:off x="2760170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Parallelogram 137"/>
            <p:cNvSpPr/>
            <p:nvPr/>
          </p:nvSpPr>
          <p:spPr>
            <a:xfrm>
              <a:off x="3036187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Parallelogram 138"/>
            <p:cNvSpPr/>
            <p:nvPr/>
          </p:nvSpPr>
          <p:spPr>
            <a:xfrm>
              <a:off x="3312204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Parallelogram 139"/>
            <p:cNvSpPr/>
            <p:nvPr/>
          </p:nvSpPr>
          <p:spPr>
            <a:xfrm>
              <a:off x="3588221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Parallelogram 140"/>
            <p:cNvSpPr/>
            <p:nvPr/>
          </p:nvSpPr>
          <p:spPr>
            <a:xfrm>
              <a:off x="3864238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Parallelogram 141"/>
            <p:cNvSpPr/>
            <p:nvPr/>
          </p:nvSpPr>
          <p:spPr>
            <a:xfrm>
              <a:off x="4140255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Parallelogram 142"/>
            <p:cNvSpPr/>
            <p:nvPr/>
          </p:nvSpPr>
          <p:spPr>
            <a:xfrm>
              <a:off x="4416272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Parallelogram 143"/>
            <p:cNvSpPr/>
            <p:nvPr/>
          </p:nvSpPr>
          <p:spPr>
            <a:xfrm>
              <a:off x="4968306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Parallelogram 144"/>
            <p:cNvSpPr/>
            <p:nvPr/>
          </p:nvSpPr>
          <p:spPr>
            <a:xfrm>
              <a:off x="4692289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Parallelogram 145"/>
            <p:cNvSpPr/>
            <p:nvPr/>
          </p:nvSpPr>
          <p:spPr>
            <a:xfrm>
              <a:off x="5244323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Parallelogram 146"/>
            <p:cNvSpPr/>
            <p:nvPr/>
          </p:nvSpPr>
          <p:spPr>
            <a:xfrm>
              <a:off x="5520340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Parallelogram 147"/>
            <p:cNvSpPr/>
            <p:nvPr/>
          </p:nvSpPr>
          <p:spPr>
            <a:xfrm>
              <a:off x="5796357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Parallelogram 148"/>
            <p:cNvSpPr/>
            <p:nvPr/>
          </p:nvSpPr>
          <p:spPr>
            <a:xfrm>
              <a:off x="6072374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Parallelogram 149"/>
            <p:cNvSpPr/>
            <p:nvPr/>
          </p:nvSpPr>
          <p:spPr>
            <a:xfrm>
              <a:off x="6348391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Parallelogram 150"/>
            <p:cNvSpPr/>
            <p:nvPr/>
          </p:nvSpPr>
          <p:spPr>
            <a:xfrm>
              <a:off x="6624408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Parallelogram 151"/>
            <p:cNvSpPr/>
            <p:nvPr/>
          </p:nvSpPr>
          <p:spPr>
            <a:xfrm>
              <a:off x="6900425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Parallelogram 152"/>
            <p:cNvSpPr/>
            <p:nvPr/>
          </p:nvSpPr>
          <p:spPr>
            <a:xfrm>
              <a:off x="7176442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Parallelogram 153"/>
            <p:cNvSpPr/>
            <p:nvPr/>
          </p:nvSpPr>
          <p:spPr>
            <a:xfrm>
              <a:off x="7452459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Parallelogram 154"/>
            <p:cNvSpPr/>
            <p:nvPr/>
          </p:nvSpPr>
          <p:spPr>
            <a:xfrm>
              <a:off x="7728476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Parallelogram 155"/>
            <p:cNvSpPr/>
            <p:nvPr/>
          </p:nvSpPr>
          <p:spPr>
            <a:xfrm>
              <a:off x="8280510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Parallelogram 156"/>
            <p:cNvSpPr/>
            <p:nvPr/>
          </p:nvSpPr>
          <p:spPr>
            <a:xfrm>
              <a:off x="8004493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Parallelogram 157"/>
            <p:cNvSpPr/>
            <p:nvPr/>
          </p:nvSpPr>
          <p:spPr>
            <a:xfrm>
              <a:off x="8556527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Parallelogram 158"/>
            <p:cNvSpPr/>
            <p:nvPr/>
          </p:nvSpPr>
          <p:spPr>
            <a:xfrm>
              <a:off x="8832544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Parallelogram 159"/>
            <p:cNvSpPr/>
            <p:nvPr/>
          </p:nvSpPr>
          <p:spPr>
            <a:xfrm>
              <a:off x="9108561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Parallelogram 160"/>
            <p:cNvSpPr/>
            <p:nvPr/>
          </p:nvSpPr>
          <p:spPr>
            <a:xfrm>
              <a:off x="9384578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Parallelogram 161"/>
            <p:cNvSpPr/>
            <p:nvPr/>
          </p:nvSpPr>
          <p:spPr>
            <a:xfrm>
              <a:off x="9660595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Parallelogram 162"/>
            <p:cNvSpPr/>
            <p:nvPr/>
          </p:nvSpPr>
          <p:spPr>
            <a:xfrm>
              <a:off x="9936612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Parallelogram 163"/>
            <p:cNvSpPr/>
            <p:nvPr/>
          </p:nvSpPr>
          <p:spPr>
            <a:xfrm>
              <a:off x="10212629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Parallelogram 164"/>
            <p:cNvSpPr/>
            <p:nvPr/>
          </p:nvSpPr>
          <p:spPr>
            <a:xfrm>
              <a:off x="10488646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Parallelogram 165"/>
            <p:cNvSpPr/>
            <p:nvPr/>
          </p:nvSpPr>
          <p:spPr>
            <a:xfrm>
              <a:off x="10764663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Parallelogram 166"/>
            <p:cNvSpPr/>
            <p:nvPr/>
          </p:nvSpPr>
          <p:spPr>
            <a:xfrm>
              <a:off x="11040680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Parallelogram 167"/>
            <p:cNvSpPr/>
            <p:nvPr/>
          </p:nvSpPr>
          <p:spPr>
            <a:xfrm>
              <a:off x="11592714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Parallelogram 168"/>
            <p:cNvSpPr/>
            <p:nvPr/>
          </p:nvSpPr>
          <p:spPr>
            <a:xfrm>
              <a:off x="11316697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Parallelogram 169"/>
            <p:cNvSpPr/>
            <p:nvPr/>
          </p:nvSpPr>
          <p:spPr>
            <a:xfrm>
              <a:off x="11868728" y="6557818"/>
              <a:ext cx="323272" cy="300182"/>
            </a:xfrm>
            <a:prstGeom prst="parallelogram">
              <a:avLst>
                <a:gd name="adj" fmla="val 6214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0" name="TextBox 179"/>
          <p:cNvSpPr txBox="1"/>
          <p:nvPr/>
        </p:nvSpPr>
        <p:spPr>
          <a:xfrm>
            <a:off x="1482307" y="2393456"/>
            <a:ext cx="9286435" cy="186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3600" dirty="0" smtClean="0">
                <a:solidFill>
                  <a:schemeClr val="accent4"/>
                </a:solidFill>
              </a:rPr>
              <a:t>A Study into Optimizing the Number of Cashier </a:t>
            </a:r>
          </a:p>
          <a:p>
            <a:pPr algn="ctr"/>
            <a:r>
              <a:rPr lang="en-US" sz="3600" dirty="0" smtClean="0">
                <a:solidFill>
                  <a:schemeClr val="accent4"/>
                </a:solidFill>
              </a:rPr>
              <a:t>Employees in Manuel Supermarket</a:t>
            </a:r>
            <a:endParaRPr lang="en-US" sz="3600" dirty="0">
              <a:solidFill>
                <a:schemeClr val="accent4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9A0AF311-9BA6-4A0E-91A2-EB7F6C82FAFF}"/>
              </a:ext>
            </a:extLst>
          </p:cNvPr>
          <p:cNvGrpSpPr/>
          <p:nvPr/>
        </p:nvGrpSpPr>
        <p:grpSpPr>
          <a:xfrm>
            <a:off x="4888842" y="4944996"/>
            <a:ext cx="7001538" cy="923330"/>
            <a:chOff x="2155054" y="2130015"/>
            <a:chExt cx="7001538" cy="923330"/>
          </a:xfrm>
          <a:solidFill>
            <a:schemeClr val="accent4"/>
          </a:solidFill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E8315855-D799-4963-B70C-FD78CF1D4BD1}"/>
                </a:ext>
              </a:extLst>
            </p:cNvPr>
            <p:cNvSpPr/>
            <p:nvPr/>
          </p:nvSpPr>
          <p:spPr>
            <a:xfrm>
              <a:off x="2155054" y="2210710"/>
              <a:ext cx="6993919" cy="8216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6181E8AD-4238-45E6-9605-A21EA2FAA828}"/>
                </a:ext>
              </a:extLst>
            </p:cNvPr>
            <p:cNvSpPr txBox="1"/>
            <p:nvPr/>
          </p:nvSpPr>
          <p:spPr>
            <a:xfrm>
              <a:off x="2162673" y="2130015"/>
              <a:ext cx="6993919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Final Project Presentation</a:t>
              </a:r>
              <a:r>
                <a:rPr lang="en-US" altLang="ko-KR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         </a:t>
              </a:r>
              <a:r>
                <a:rPr lang="en-US" altLang="ko-KR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TEAM#5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7032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>
            <a:stCxn id="12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35671" y="358607"/>
            <a:ext cx="7890112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800" dirty="0">
                <a:solidFill>
                  <a:srgbClr val="44546A"/>
                </a:solidFill>
              </a:rPr>
              <a:t>Data </a:t>
            </a:r>
            <a:r>
              <a:rPr lang="en-US" sz="4800" dirty="0">
                <a:solidFill>
                  <a:schemeClr val="accent3"/>
                </a:solidFill>
              </a:rPr>
              <a:t>Collection</a:t>
            </a:r>
            <a:endParaRPr lang="bg-BG" sz="4800" dirty="0">
              <a:solidFill>
                <a:schemeClr val="accent3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83155" y="2448230"/>
          <a:ext cx="8460148" cy="1622324"/>
        </p:xfrm>
        <a:graphic>
          <a:graphicData uri="http://schemas.openxmlformats.org/drawingml/2006/table">
            <a:tbl>
              <a:tblPr firstRow="1" firstCol="1">
                <a:tableStyleId>{0660B408-B3CF-4A94-85FC-2B1E0A45F4A2}</a:tableStyleId>
              </a:tblPr>
              <a:tblGrid>
                <a:gridCol w="27822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08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10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73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43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65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2192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0566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655390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DAYS OF THE WEEK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SUN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MON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TUES</a:t>
                      </a:r>
                      <a:endParaRPr lang="en-US" sz="1800" b="1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WED</a:t>
                      </a:r>
                      <a:endParaRPr lang="en-US" sz="1800" b="1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THURS</a:t>
                      </a:r>
                      <a:endParaRPr lang="en-US" sz="1800" b="1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FRI</a:t>
                      </a:r>
                      <a:endParaRPr lang="en-US" sz="1800" b="1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SAT</a:t>
                      </a:r>
                      <a:endParaRPr lang="en-US" sz="1800" b="1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693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NUMBER OF CASHIERS</a:t>
                      </a:r>
                      <a:endParaRPr 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en-US" sz="1800" b="1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18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76" y="4426355"/>
            <a:ext cx="2505919" cy="25059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54" y="4734039"/>
            <a:ext cx="1389284" cy="21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50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2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35671" y="358607"/>
            <a:ext cx="7890112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Requirements</a:t>
            </a:r>
            <a:endParaRPr lang="bg-BG" sz="4800" dirty="0">
              <a:solidFill>
                <a:schemeClr val="accent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0599" y="2847952"/>
            <a:ext cx="6851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6075" indent="-346075">
              <a:buClr>
                <a:schemeClr val="accent4"/>
              </a:buClr>
              <a:buSzPct val="120000"/>
              <a:buFont typeface="Arial" charset="0"/>
              <a:buChar char="•"/>
            </a:pPr>
            <a:r>
              <a:rPr lang="en-US" sz="2400" dirty="0"/>
              <a:t>Customers shouldn’t wait a long time in the line.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0599" y="3428775"/>
            <a:ext cx="7920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4"/>
              </a:buClr>
              <a:buSzPct val="120000"/>
              <a:buFont typeface="Arial" charset="0"/>
              <a:buChar char="•"/>
            </a:pPr>
            <a:r>
              <a:rPr lang="en-US" sz="2400" dirty="0"/>
              <a:t> The Employee shouldn’t work more than 8 hours per day.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0599" y="2267129"/>
            <a:ext cx="517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8775" indent="-347663">
              <a:buClr>
                <a:schemeClr val="accent4"/>
              </a:buClr>
              <a:buSzPct val="120000"/>
              <a:buFont typeface="Arial" charset="0"/>
              <a:buChar char="•"/>
              <a:tabLst>
                <a:tab pos="166688" algn="l"/>
              </a:tabLst>
            </a:pPr>
            <a:r>
              <a:rPr lang="en-US" sz="2400" dirty="0"/>
              <a:t>Satisfying the demand of each day.</a:t>
            </a:r>
          </a:p>
        </p:txBody>
      </p:sp>
    </p:spTree>
    <p:extLst>
      <p:ext uri="{BB962C8B-B14F-4D97-AF65-F5344CB8AC3E}">
        <p14:creationId xmlns:p14="http://schemas.microsoft.com/office/powerpoint/2010/main" val="1215991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2935" y="3586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Generate </a:t>
            </a:r>
            <a:r>
              <a:rPr lang="en-US" sz="4800" dirty="0">
                <a:solidFill>
                  <a:schemeClr val="accent3"/>
                </a:solidFill>
              </a:rPr>
              <a:t>&amp;</a:t>
            </a:r>
            <a:r>
              <a:rPr lang="en-US" sz="4800" dirty="0">
                <a:solidFill>
                  <a:schemeClr val="tx2"/>
                </a:solidFill>
              </a:rPr>
              <a:t> Evaluate </a:t>
            </a:r>
            <a:r>
              <a:rPr lang="en-US" sz="4800" dirty="0">
                <a:solidFill>
                  <a:schemeClr val="accent3"/>
                </a:solidFill>
              </a:rPr>
              <a:t>Alternatives </a:t>
            </a:r>
          </a:p>
        </p:txBody>
      </p:sp>
      <p:sp>
        <p:nvSpPr>
          <p:cNvPr id="12" name="Oval 113">
            <a:extLst>
              <a:ext uri="{FF2B5EF4-FFF2-40B4-BE49-F238E27FC236}">
                <a16:creationId xmlns:a16="http://schemas.microsoft.com/office/drawing/2014/main" xmlns="" id="{40F3CBE7-0B7F-4BBC-932B-F8A1336F5066}"/>
              </a:ext>
            </a:extLst>
          </p:cNvPr>
          <p:cNvSpPr/>
          <p:nvPr/>
        </p:nvSpPr>
        <p:spPr>
          <a:xfrm>
            <a:off x="1887936" y="2445731"/>
            <a:ext cx="857328" cy="822313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18">
            <a:extLst>
              <a:ext uri="{FF2B5EF4-FFF2-40B4-BE49-F238E27FC236}">
                <a16:creationId xmlns:a16="http://schemas.microsoft.com/office/drawing/2014/main" xmlns="" id="{4CD8841C-D453-44E7-9CE2-70317BC917D2}"/>
              </a:ext>
            </a:extLst>
          </p:cNvPr>
          <p:cNvSpPr/>
          <p:nvPr/>
        </p:nvSpPr>
        <p:spPr>
          <a:xfrm>
            <a:off x="1888581" y="3555970"/>
            <a:ext cx="857328" cy="822314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23">
            <a:extLst>
              <a:ext uri="{FF2B5EF4-FFF2-40B4-BE49-F238E27FC236}">
                <a16:creationId xmlns:a16="http://schemas.microsoft.com/office/drawing/2014/main" xmlns="" id="{6B8AFB94-C2E3-487E-AE72-2D519C605F72}"/>
              </a:ext>
            </a:extLst>
          </p:cNvPr>
          <p:cNvSpPr/>
          <p:nvPr/>
        </p:nvSpPr>
        <p:spPr>
          <a:xfrm>
            <a:off x="1887936" y="4702432"/>
            <a:ext cx="857328" cy="82231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مربع نص 4"/>
          <p:cNvSpPr txBox="1"/>
          <p:nvPr/>
        </p:nvSpPr>
        <p:spPr>
          <a:xfrm>
            <a:off x="2008244" y="2394610"/>
            <a:ext cx="57844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spcBef>
                <a:spcPct val="20000"/>
              </a:spcBef>
            </a:pPr>
            <a:r>
              <a:rPr lang="en-US" sz="5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ar-SA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مربع نص 40"/>
          <p:cNvSpPr txBox="1"/>
          <p:nvPr/>
        </p:nvSpPr>
        <p:spPr>
          <a:xfrm>
            <a:off x="2008244" y="3491176"/>
            <a:ext cx="57844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spcBef>
                <a:spcPct val="20000"/>
              </a:spcBef>
            </a:pPr>
            <a:r>
              <a:rPr lang="en-US" sz="5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ar-SA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مربع نص 41"/>
          <p:cNvSpPr txBox="1"/>
          <p:nvPr/>
        </p:nvSpPr>
        <p:spPr>
          <a:xfrm>
            <a:off x="2008243" y="4616314"/>
            <a:ext cx="57844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spcBef>
                <a:spcPct val="20000"/>
              </a:spcBef>
            </a:pPr>
            <a:r>
              <a:rPr lang="en-US" sz="5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ar-SA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08127" y="2563887"/>
            <a:ext cx="4115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</a:rPr>
              <a:t>Generate</a:t>
            </a:r>
            <a:r>
              <a:rPr lang="en-US" sz="3200" b="1" dirty="0">
                <a:solidFill>
                  <a:schemeClr val="tx2"/>
                </a:solidFill>
              </a:rPr>
              <a:t> Alternatives.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08126" y="3674739"/>
            <a:ext cx="4004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</a:rPr>
              <a:t>Evaluate</a:t>
            </a:r>
            <a:r>
              <a:rPr lang="en-US" sz="3200" b="1" dirty="0">
                <a:solidFill>
                  <a:schemeClr val="tx2"/>
                </a:solidFill>
              </a:rPr>
              <a:t> Alternatives.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08126" y="4785591"/>
            <a:ext cx="5338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Selection of </a:t>
            </a:r>
            <a:r>
              <a:rPr lang="en-US" sz="3200" b="1" dirty="0">
                <a:solidFill>
                  <a:schemeClr val="accent3"/>
                </a:solidFill>
              </a:rPr>
              <a:t>Best</a:t>
            </a:r>
            <a:r>
              <a:rPr lang="en-US" sz="3200" b="1" dirty="0">
                <a:solidFill>
                  <a:schemeClr val="tx2"/>
                </a:solidFill>
              </a:rPr>
              <a:t> Alternatives </a:t>
            </a:r>
          </a:p>
        </p:txBody>
      </p:sp>
    </p:spTree>
    <p:extLst>
      <p:ext uri="{BB962C8B-B14F-4D97-AF65-F5344CB8AC3E}">
        <p14:creationId xmlns:p14="http://schemas.microsoft.com/office/powerpoint/2010/main" val="23669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2935" y="3586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Generate </a:t>
            </a:r>
            <a:r>
              <a:rPr lang="en-US" sz="4800" dirty="0">
                <a:solidFill>
                  <a:schemeClr val="accent3"/>
                </a:solidFill>
              </a:rPr>
              <a:t>Alternatives </a:t>
            </a:r>
          </a:p>
        </p:txBody>
      </p:sp>
      <p:pic>
        <p:nvPicPr>
          <p:cNvPr id="4098" name="Picture 2" descr="ree employee work schedule mak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36" y="2155750"/>
            <a:ext cx="3015914" cy="26121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ge result for Cashier-lessÂ technolog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88" y="2155748"/>
            <a:ext cx="3452526" cy="26121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age result for Self-checkoutÂ machi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00" y="2155749"/>
            <a:ext cx="3498902" cy="26121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34534" y="4988913"/>
            <a:ext cx="2226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spcAft>
                <a:spcPts val="0"/>
              </a:spcAft>
            </a:pPr>
            <a:r>
              <a:rPr lang="en-US" sz="2400" b="1" dirty="0"/>
              <a:t>New scheduling</a:t>
            </a:r>
            <a:endParaRPr lang="en-US" sz="2800" b="1" dirty="0">
              <a:latin typeface="Times New Roman" charset="0"/>
              <a:ea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00558" y="4988913"/>
            <a:ext cx="3225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spcAft>
                <a:spcPts val="0"/>
              </a:spcAft>
            </a:pPr>
            <a:r>
              <a:rPr lang="en-US" sz="2400" b="1" dirty="0"/>
              <a:t>Cashier-less 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27278" y="4988912"/>
            <a:ext cx="3281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2400" b="1" dirty="0"/>
              <a:t>Self-checkout machines</a:t>
            </a:r>
          </a:p>
        </p:txBody>
      </p:sp>
    </p:spTree>
    <p:extLst>
      <p:ext uri="{BB962C8B-B14F-4D97-AF65-F5344CB8AC3E}">
        <p14:creationId xmlns:p14="http://schemas.microsoft.com/office/powerpoint/2010/main" val="104165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2935" y="3586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Evaluate </a:t>
            </a:r>
            <a:r>
              <a:rPr lang="en-US" sz="4800" dirty="0">
                <a:solidFill>
                  <a:schemeClr val="accent3"/>
                </a:solidFill>
              </a:rPr>
              <a:t>Alternatives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2248683" y="3685238"/>
            <a:ext cx="1226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spcAft>
                <a:spcPts val="0"/>
              </a:spcAft>
            </a:pPr>
            <a:r>
              <a:rPr lang="en-US" sz="2000" b="1" dirty="0"/>
              <a:t>Cost</a:t>
            </a:r>
            <a:endParaRPr lang="en-US" sz="2400" b="1" dirty="0">
              <a:latin typeface="Times New Roman" charset="0"/>
              <a:ea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52953" y="3685238"/>
            <a:ext cx="1459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2000" b="1" dirty="0"/>
              <a:t>Ease of Use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90950" y="3716016"/>
            <a:ext cx="2757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spcAft>
                <a:spcPts val="0"/>
              </a:spcAft>
            </a:pPr>
            <a:r>
              <a:rPr lang="en-US" sz="2000" b="1" dirty="0"/>
              <a:t>Ease of Implementation</a:t>
            </a:r>
            <a:endParaRPr lang="en-US" sz="2400" b="1" dirty="0">
              <a:latin typeface="Times New Roman" charset="0"/>
              <a:ea typeface="Calibri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88708" y="6042465"/>
            <a:ext cx="2570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spcAft>
                <a:spcPts val="0"/>
              </a:spcAft>
            </a:pPr>
            <a:r>
              <a:rPr lang="en-US" sz="2000" b="1" dirty="0"/>
              <a:t>Customer Satisfaction</a:t>
            </a:r>
            <a:endParaRPr lang="en-US" sz="2400" b="1" dirty="0">
              <a:latin typeface="Times New Roman" charset="0"/>
              <a:ea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24443" y="6025390"/>
            <a:ext cx="7104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spcAft>
                <a:spcPts val="0"/>
              </a:spcAft>
            </a:pPr>
            <a:r>
              <a:rPr lang="en-US" sz="2000" b="1" dirty="0"/>
              <a:t>Time</a:t>
            </a:r>
            <a:endParaRPr lang="en-US" sz="2000" b="1" dirty="0">
              <a:latin typeface="Times New Roman" charset="0"/>
              <a:ea typeface="Calibri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32" y="2168857"/>
            <a:ext cx="2198940" cy="1507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950" y="2177394"/>
            <a:ext cx="2688859" cy="1507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66623"/>
          <a:stretch/>
        </p:blipFill>
        <p:spPr>
          <a:xfrm>
            <a:off x="4137595" y="4365366"/>
            <a:ext cx="1672673" cy="17539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060" y="2177394"/>
            <a:ext cx="1459894" cy="14598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050" y="4442265"/>
            <a:ext cx="1510237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9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2935" y="3586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Selection of Best </a:t>
            </a:r>
            <a:r>
              <a:rPr lang="en-US" sz="4800" dirty="0">
                <a:solidFill>
                  <a:schemeClr val="accent3"/>
                </a:solidFill>
              </a:rPr>
              <a:t>Alternatives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769223"/>
              </p:ext>
            </p:extLst>
          </p:nvPr>
        </p:nvGraphicFramePr>
        <p:xfrm>
          <a:off x="2202935" y="1876929"/>
          <a:ext cx="7844593" cy="36265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56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71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16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16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16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916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924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9248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785699"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Criteria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Weighting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New scheduling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Cashier-less technology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Self-checkout machines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8862"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Score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Score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Score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7751"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cost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7751"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ease of use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5503"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ease of implementation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5503"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customer satisfaction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25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7751"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time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7751">
                <a:tc gridSpan="2"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177638" y="5725240"/>
            <a:ext cx="531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</a:rPr>
              <a:t>Cost </a:t>
            </a:r>
            <a:r>
              <a:rPr lang="en-US" b="1" dirty="0"/>
              <a:t>: from most expensive (1) to least expensive (5) </a:t>
            </a:r>
            <a:endParaRPr lang="en-US" sz="2000" b="1" dirty="0">
              <a:latin typeface="Times New Roman" charset="0"/>
              <a:ea typeface="Calibr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7636" y="6316312"/>
            <a:ext cx="3798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</a:rPr>
              <a:t>Time</a:t>
            </a:r>
            <a:r>
              <a:rPr lang="en-US" b="1" dirty="0"/>
              <a:t> : (1) long time  to  (5) short time</a:t>
            </a:r>
            <a:endParaRPr lang="en-US" sz="2000" b="1" dirty="0">
              <a:latin typeface="Times New Roman" charset="0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806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2935" y="3586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Formulation</a:t>
            </a:r>
            <a:endParaRPr lang="en-US" sz="4800" dirty="0">
              <a:solidFill>
                <a:schemeClr val="accent3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20276" y="2023344"/>
            <a:ext cx="3915559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16280" marR="201295" indent="-342900" algn="just">
              <a:lnSpc>
                <a:spcPct val="115000"/>
              </a:lnSpc>
              <a:spcBef>
                <a:spcPts val="5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rial" charset="0"/>
                <a:ea typeface="Arial" charset="0"/>
              </a:rPr>
              <a:t>Decision Variables </a:t>
            </a:r>
            <a:endParaRPr lang="en-US" sz="2400" dirty="0">
              <a:solidFill>
                <a:schemeClr val="accent3"/>
              </a:solidFill>
              <a:effectLst/>
              <a:latin typeface="Arial" charset="0"/>
              <a:ea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550472" y="2978372"/>
                <a:ext cx="6096000" cy="25545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ts val="24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.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0000"/>
                    </a:solidFill>
                    <a:effectLst/>
                    <a:latin typeface="Times New Roman" charset="0"/>
                    <a:ea typeface="Times New Roman" charset="0"/>
                    <a:cs typeface="Times New Roman" charset="0"/>
                  </a:rPr>
                  <a:t> = </a:t>
                </a:r>
                <a:r>
                  <a:rPr lang="en-US" b="1" dirty="0">
                    <a:effectLst/>
                    <a:latin typeface="Arial" charset="0"/>
                    <a:ea typeface="Arial" charset="0"/>
                  </a:rPr>
                  <a:t>Number of cashiers who start working I, and their shift start at j.</a:t>
                </a:r>
                <a:endParaRPr lang="en-US" b="1" dirty="0">
                  <a:effectLst/>
                  <a:latin typeface="Times New Roman" charset="0"/>
                  <a:ea typeface="Calibri" charset="0"/>
                </a:endParaRPr>
              </a:p>
              <a:p>
                <a:pPr>
                  <a:lnSpc>
                    <a:spcPts val="2400"/>
                  </a:lnSpc>
                  <a:spcAft>
                    <a:spcPts val="1200"/>
                  </a:spcAft>
                </a:pPr>
                <a:r>
                  <a:rPr lang="en-US" b="1" dirty="0">
                    <a:solidFill>
                      <a:srgbClr val="000000"/>
                    </a:solidFill>
                    <a:effectLst/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b="1" dirty="0">
                    <a:solidFill>
                      <a:srgbClr val="000000"/>
                    </a:solidFill>
                    <a:effectLst/>
                    <a:latin typeface="Cambria Math" charset="0"/>
                    <a:ea typeface="Cambria Math" charset="0"/>
                    <a:cs typeface="Cambria Math" charset="0"/>
                  </a:rPr>
                  <a:t>𝑖</a:t>
                </a:r>
                <a:r>
                  <a:rPr lang="en-US" b="1" dirty="0">
                    <a:solidFill>
                      <a:srgbClr val="000000"/>
                    </a:solidFill>
                    <a:effectLst/>
                    <a:latin typeface="Times New Roman" charset="0"/>
                    <a:ea typeface="Times New Roman" charset="0"/>
                    <a:cs typeface="Times New Roman" charset="0"/>
                  </a:rPr>
                  <a:t> = Sunday, Monday, … … Saturday)</a:t>
                </a:r>
                <a:endParaRPr lang="en-US" b="1" dirty="0">
                  <a:effectLst/>
                  <a:latin typeface="Times New Roman" charset="0"/>
                  <a:ea typeface="Calibri" charset="0"/>
                </a:endParaRPr>
              </a:p>
              <a:p>
                <a:pPr algn="ctr">
                  <a:lnSpc>
                    <a:spcPts val="2400"/>
                  </a:lnSpc>
                  <a:spcAft>
                    <a:spcPts val="1200"/>
                  </a:spcAft>
                </a:pPr>
                <a:r>
                  <a:rPr lang="en-US" b="1" dirty="0">
                    <a:solidFill>
                      <a:srgbClr val="000000"/>
                    </a:solidFill>
                    <a:effectLst/>
                    <a:latin typeface="Times New Roman" charset="0"/>
                    <a:ea typeface="Times New Roman" charset="0"/>
                    <a:cs typeface="Times New Roman" charset="0"/>
                  </a:rPr>
                  <a:t>(1,2, … … 7)</a:t>
                </a:r>
                <a:endParaRPr lang="en-US" b="1" dirty="0">
                  <a:effectLst/>
                  <a:latin typeface="Times New Roman" charset="0"/>
                  <a:ea typeface="Calibri" charset="0"/>
                </a:endParaRPr>
              </a:p>
              <a:p>
                <a:pPr>
                  <a:lnSpc>
                    <a:spcPts val="2400"/>
                  </a:lnSpc>
                  <a:spcAft>
                    <a:spcPts val="1200"/>
                  </a:spcAft>
                </a:pPr>
                <a:r>
                  <a:rPr lang="en-US" b="1" dirty="0">
                    <a:solidFill>
                      <a:srgbClr val="000000"/>
                    </a:solidFill>
                    <a:effectLst/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b="1" dirty="0">
                    <a:solidFill>
                      <a:srgbClr val="000000"/>
                    </a:solidFill>
                    <a:effectLst/>
                    <a:latin typeface="Cambria Math" charset="0"/>
                    <a:ea typeface="Cambria Math" charset="0"/>
                    <a:cs typeface="Cambria Math" charset="0"/>
                  </a:rPr>
                  <a:t>𝑗</a:t>
                </a:r>
                <a:r>
                  <a:rPr lang="en-US" b="1" dirty="0">
                    <a:solidFill>
                      <a:srgbClr val="000000"/>
                    </a:solidFill>
                    <a:effectLst/>
                    <a:latin typeface="Times New Roman" charset="0"/>
                    <a:ea typeface="Times New Roman" charset="0"/>
                    <a:cs typeface="Times New Roman" charset="0"/>
                  </a:rPr>
                  <a:t> = 8 am – 4 pm, 12 pm – 8 pm, 4 pm – 12 am)</a:t>
                </a:r>
                <a:endParaRPr lang="en-US" b="1" dirty="0">
                  <a:effectLst/>
                  <a:latin typeface="Times New Roman" charset="0"/>
                  <a:ea typeface="Calibri" charset="0"/>
                </a:endParaRPr>
              </a:p>
              <a:p>
                <a:pPr algn="ctr">
                  <a:lnSpc>
                    <a:spcPts val="2400"/>
                  </a:lnSpc>
                  <a:spcAft>
                    <a:spcPts val="1200"/>
                  </a:spcAft>
                </a:pPr>
                <a:r>
                  <a:rPr lang="en-US" b="1" dirty="0">
                    <a:solidFill>
                      <a:srgbClr val="000000"/>
                    </a:solidFill>
                    <a:effectLst/>
                    <a:latin typeface="Times New Roman" charset="0"/>
                    <a:ea typeface="Times New Roman" charset="0"/>
                    <a:cs typeface="Times New Roman" charset="0"/>
                  </a:rPr>
                  <a:t>(a, b, c)</a:t>
                </a:r>
                <a:endParaRPr lang="en-US" b="1" dirty="0">
                  <a:effectLst/>
                  <a:latin typeface="Times New Roman" charset="0"/>
                  <a:ea typeface="Calibri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472" y="2978372"/>
                <a:ext cx="6096000" cy="2554545"/>
              </a:xfrm>
              <a:prstGeom prst="rect">
                <a:avLst/>
              </a:prstGeom>
              <a:blipFill rotWithShape="0">
                <a:blip r:embed="rId2"/>
                <a:stretch>
                  <a:fillRect l="-800" t="-1193" b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609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2935" y="3586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Formulation</a:t>
            </a:r>
            <a:endParaRPr lang="en-US" sz="4800" dirty="0">
              <a:solidFill>
                <a:schemeClr val="accent3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09251" y="2023344"/>
            <a:ext cx="927824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accent3"/>
                </a:solidFill>
              </a:rPr>
              <a:t>Objective Function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/>
              <a:t>The objective is to minimize the number of cashiers for Manuel supermarket</a:t>
            </a:r>
            <a:r>
              <a:rPr lang="en-US" sz="2000" dirty="0"/>
              <a:t>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accent3"/>
                </a:solidFill>
              </a:rPr>
              <a:t>Constraints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/>
              <a:t>The demand for cashiers each day.</a:t>
            </a:r>
          </a:p>
        </p:txBody>
      </p:sp>
    </p:spTree>
    <p:extLst>
      <p:ext uri="{BB962C8B-B14F-4D97-AF65-F5344CB8AC3E}">
        <p14:creationId xmlns:p14="http://schemas.microsoft.com/office/powerpoint/2010/main" val="19311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2935" y="3586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Formulation</a:t>
            </a:r>
            <a:endParaRPr lang="en-US" sz="4800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2636" y="3317307"/>
            <a:ext cx="8095571" cy="339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  <a:spcAft>
                <a:spcPts val="120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(𝑎:8𝑎𝑚−4𝑝𝑚)</a:t>
            </a:r>
            <a:r>
              <a:rPr lang="en-US" sz="1600" b="1" dirty="0">
                <a:solidFill>
                  <a:srgbClr val="000000"/>
                </a:solidFill>
                <a:latin typeface="MS Mincho" charset="-128"/>
                <a:ea typeface="Calibri" charset="0"/>
                <a:cs typeface="MS Mincho" charset="-128"/>
              </a:rPr>
              <a:t> 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𝑥𝑎.1 + 𝑥𝑎.4 + 𝑥𝑎.5 + 𝑥𝑎.6 + 𝑥𝑎.7 ≥ 2 (# 𝑜𝑓 𝐶𝑎𝑠h𝑖𝑒𝑟 𝑜𝑛 𝑆𝑢𝑛𝑑𝑎𝑦) 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𝑥𝑎.2+𝑥𝑎.5+𝑥𝑎.6+𝑥𝑎.7+𝑥𝑎.1≥2 (#𝑜𝑓𝐶𝑎𝑠h𝑖𝑒𝑟𝑜𝑛𝑀𝑜𝑛𝑎𝑦)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𝑥𝑎.3 + 𝑥𝑎.6 + 𝑥𝑎.7 + 𝑥𝑎.1 + 𝑥𝑎.2 ≥ 2 (# 𝑜𝑓 𝐶𝑎𝑠h𝑖𝑒𝑟 𝑜𝑛 𝑇𝑢𝑒𝑠𝑑𝑎𝑦)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𝑥𝑎.4 + 𝑥𝑎.7 + 𝑥𝑎.1 + 𝑥𝑎.2 + 𝑥𝑎.3 ≥ 2 (# 𝑜𝑓 𝐶𝑎𝑠h𝑖𝑒𝑟 𝑜𝑛 𝑊𝑒𝑑𝑛𝑒𝑠𝑑𝑎𝑦) 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𝑥𝑎.5 + 𝑥𝑎.1 + 𝑥𝑎.2 + 𝑥𝑎.3 + 𝑥𝑎.4 ≥ 2 (# 𝑜𝑓 𝐶𝑎𝑠h𝑖𝑒𝑟 𝑜𝑛 𝑇h𝑢𝑟𝑠𝑑𝑎𝑦) 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𝑥𝑎.6 + 𝑥𝑎.2 + 𝑥𝑎.3 + 𝑥𝑎.4 + 𝑥𝑎.5 ≥ 4 (# 𝑜𝑓 𝐶𝑎𝑠h𝑖𝑒𝑟 𝑜𝑛 𝐹𝑟𝑖𝑑𝑎𝑦) 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𝑥𝑎.7 + 𝑥𝑎.3 + 𝑥𝑎.4 + 𝑥𝑎.5 + 𝑥𝑎.6 ≥ 2 (# 𝑜𝑓 𝐶𝑎𝑠h𝑖𝑒𝑟 𝑜𝑛 𝑆𝑎𝑡𝑢𝑟𝑑𝑎𝑦) 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ts val="2200"/>
              </a:lnSpc>
              <a:spcAft>
                <a:spcPts val="1200"/>
              </a:spcAft>
            </a:pPr>
            <a:r>
              <a:rPr lang="en-US" sz="1600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 </a:t>
            </a:r>
            <a:endParaRPr lang="en-US" sz="1600" dirty="0">
              <a:effectLst/>
              <a:latin typeface="Times New Roman" charset="0"/>
              <a:ea typeface="Calibr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87370" y="1653291"/>
            <a:ext cx="65489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𝑚𝑖𝑛𝑖𝑚𝑖𝑧𝑒 𝑍 = 𝑥𝑎. 1 + 𝑥𝑎. 2 + 𝑥𝑎. 3 + 𝑥𝑎. 4 + 𝑥𝑎. 5 + 𝑥𝑎. 6 + 𝑥𝑎. 7 + 𝑥𝑏. 1 + 𝑥𝑏. 2 + 𝑥𝑏.3 + 𝑥𝑏.4 + 𝑥𝑏.5 + 𝑥𝑏.6 + 𝑥𝑏.7 + 𝑥𝑐.1 + 𝑥𝑐.2 + 𝑥𝑐.3 + 𝑥𝑐.4 + 𝑥𝑐.5 + 𝑥𝑐.6 + 𝑥𝑐.7 </a:t>
            </a:r>
          </a:p>
        </p:txBody>
      </p:sp>
      <p:sp>
        <p:nvSpPr>
          <p:cNvPr id="3" name="Rectangle 2"/>
          <p:cNvSpPr/>
          <p:nvPr/>
        </p:nvSpPr>
        <p:spPr>
          <a:xfrm>
            <a:off x="1336055" y="2853620"/>
            <a:ext cx="2666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b="1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Subject To (constraints); </a:t>
            </a:r>
            <a:endParaRPr lang="en-US">
              <a:effectLst/>
              <a:latin typeface="Times New Roman" charset="0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1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2935" y="3586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Formulation</a:t>
            </a:r>
            <a:endParaRPr lang="en-US" sz="4800" dirty="0">
              <a:solidFill>
                <a:schemeClr val="accent3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254" y="2185444"/>
            <a:ext cx="6096000" cy="34525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2200"/>
              </a:lnSpc>
              <a:spcAft>
                <a:spcPts val="120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(𝑏:12𝑝𝑚−8𝑝𝑚)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𝑥𝑏.1+𝑥𝑏.4+𝑥𝑏.5+𝑥𝑏.6+𝑥𝑏.7≥2 (#𝑜𝑓𝐶𝑎𝑠h𝑖𝑒𝑟𝑜𝑛𝑆𝑢𝑛𝑑𝑎𝑦) 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𝑥𝑏.2+𝑥𝑏.5+𝑥𝑏.6+𝑥𝑏.7+𝑥𝑏.1≥2 (#𝑜𝑓𝐶𝑎𝑠h𝑖𝑒𝑟𝑜𝑛𝑀𝑜𝑛𝑎𝑦)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𝑥𝑏.3+𝑥𝑏.6+𝑥𝑏.7+𝑥𝑏.1+𝑥𝑏.2≥2 (#𝑜𝑓𝐶𝑎𝑠h𝑖𝑒𝑟𝑜𝑛𝑇𝑢𝑒𝑠𝑑𝑎𝑦) 𝑥𝑏.4+𝑥𝑏.7+𝑥𝑏.1+𝑥𝑏.2+𝑥𝑏.3≥2 (#𝑜𝑓𝐶𝑎𝑠h𝑖𝑒𝑟𝑜𝑛𝑊𝑒𝑑𝑛𝑒𝑠𝑑𝑎𝑦) 𝑥𝑏.5+𝑥𝑏.1+𝑥𝑏.2+𝑥𝑏.3+𝑥𝑏.4≥2 (#𝑜𝑓𝐶𝑎𝑠h𝑖𝑒𝑟𝑜𝑛𝑇h𝑢𝑟𝑠𝑑𝑎𝑦) 𝑥𝑏.6+𝑥𝑏.2+𝑥𝑏.3+𝑥𝑏.4+𝑥𝑏.5≥5 (#𝑜𝑓𝐶𝑎𝑠h𝑖𝑒𝑟𝑜𝑛𝐹𝑟𝑖𝑑𝑎𝑦) 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𝑥𝑏.7+𝑥𝑏.3+𝑥𝑏.4+𝑥𝑏.5+𝑥𝑏.6≥2 (#𝑜𝑓𝐶𝑎𝑠h𝑖𝑒𝑟𝑜𝑛𝑆𝑎𝑡𝑢𝑟𝑑𝑎𝑦)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 </a:t>
            </a:r>
            <a:endParaRPr lang="en-US" sz="1600" b="1" dirty="0">
              <a:latin typeface="Times New Roman" charset="0"/>
              <a:ea typeface="Calibri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98106" y="2181141"/>
            <a:ext cx="6096000" cy="34322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2200"/>
              </a:lnSpc>
              <a:spcAft>
                <a:spcPts val="120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(𝑐:4𝑝𝑚−12𝑎𝑚)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𝑥𝑐.1+𝑥𝑐.4+𝑥𝑐.5+𝑥𝑐.6+𝑥𝑐.7≥6 (#𝑜𝑓𝐶𝑎𝑠h𝑖𝑒𝑟𝑜𝑛𝑆𝑢𝑛𝑑𝑎𝑦) 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𝑥𝑐.2+𝑥𝑐.5+𝑥𝑐.6+𝑥𝑐.7+𝑥𝑐.1≥6 (#𝑜𝑓𝐶𝑎𝑠h𝑖𝑒𝑟𝑜𝑛𝑀𝑜𝑛𝑎𝑦) 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𝑥𝑐.3+𝑥𝑐.6+𝑥𝑐.7+𝑥𝑐.1+𝑥𝑐2≥6 (#𝑜𝑓𝐶𝑎𝑠h𝑖𝑒𝑟𝑜𝑛𝑇𝑢𝑒𝑠𝑑𝑎𝑦) 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𝑥𝑐.4+𝑥𝑐.7+𝑥𝑐.1+𝑥𝑐.2+𝑥𝑐.3≥6 (#𝑜𝑓𝐶𝑎𝑠h𝑖𝑒𝑟𝑜𝑛𝑊𝑒𝑑𝑛𝑒𝑠𝑑𝑎𝑦)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 𝑥𝑐.5+𝑥𝑐.1+𝑥𝑐.2+𝑥𝑐.3+𝑥𝑐.4≥8 (#𝑜𝑓𝐶𝑎𝑠h𝑖𝑒𝑟𝑜𝑛𝑇h𝑢𝑟𝑠𝑑𝑎𝑦)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𝑥𝑐.6+𝑥𝑐.2+𝑥𝑐.3+𝑥𝑐.4+𝑥𝑐.5≥9 (#𝑜𝑓𝐶𝑎𝑠h𝑖𝑒𝑟𝑜𝑛𝐹𝑟𝑖𝑑𝑎𝑦)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𝑥𝑐.7+𝑥𝑐.3+𝑥𝑐.4+𝑥𝑐.5+𝑥𝑐.6≥6 (#𝑜𝑓𝐶𝑎𝑠h𝑖𝑒𝑟𝑜𝑛𝑆𝑎𝑡𝑢𝑟𝑑𝑎𝑦) </a:t>
            </a:r>
            <a:endParaRPr lang="en-US" sz="1600" b="1" dirty="0">
              <a:latin typeface="Times New Roman" charset="0"/>
              <a:ea typeface="Calibri" charset="0"/>
            </a:endParaRP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𝑥𝑖, 𝑗 ≥ 0 (non negativity constraint) </a:t>
            </a:r>
            <a:endParaRPr lang="en-US" sz="1600" b="1" dirty="0">
              <a:latin typeface="Times New Roman" charset="0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99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xmlns="" id="{BE8AA9BD-5B28-4BB1-803B-54BB6E1B0DE1}"/>
              </a:ext>
            </a:extLst>
          </p:cNvPr>
          <p:cNvSpPr txBox="1"/>
          <p:nvPr/>
        </p:nvSpPr>
        <p:spPr>
          <a:xfrm>
            <a:off x="1325586" y="186244"/>
            <a:ext cx="8999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Tw Cen MT" panose="020B0602020104020603" pitchFamily="34" charset="0"/>
              </a:rPr>
              <a:t>Agenda</a:t>
            </a:r>
          </a:p>
          <a:p>
            <a:r>
              <a:rPr lang="en-US" sz="2200" dirty="0">
                <a:solidFill>
                  <a:schemeClr val="tx2"/>
                </a:solidFill>
                <a:latin typeface="Tw Cen MT" panose="020B0602020104020603" pitchFamily="34" charset="0"/>
              </a:rPr>
              <a:t/>
            </a:r>
            <a:br>
              <a:rPr lang="en-US" sz="2200" dirty="0">
                <a:solidFill>
                  <a:schemeClr val="tx2"/>
                </a:solidFill>
                <a:latin typeface="Tw Cen MT" panose="020B0602020104020603" pitchFamily="34" charset="0"/>
              </a:rPr>
            </a:br>
            <a:endParaRPr lang="en-US" sz="2200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xmlns="" id="{7D884BCA-1978-49CC-8588-5399D7CABDE7}"/>
              </a:ext>
            </a:extLst>
          </p:cNvPr>
          <p:cNvGrpSpPr/>
          <p:nvPr/>
        </p:nvGrpSpPr>
        <p:grpSpPr>
          <a:xfrm>
            <a:off x="5514611" y="1056797"/>
            <a:ext cx="812553" cy="190500"/>
            <a:chOff x="5301522" y="878988"/>
            <a:chExt cx="812553" cy="190500"/>
          </a:xfrm>
        </p:grpSpPr>
        <p:sp>
          <p:nvSpPr>
            <p:cNvPr id="22" name="Oval 7">
              <a:extLst>
                <a:ext uri="{FF2B5EF4-FFF2-40B4-BE49-F238E27FC236}">
                  <a16:creationId xmlns:a16="http://schemas.microsoft.com/office/drawing/2014/main" xmlns="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xmlns="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xmlns="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176" y="4535024"/>
            <a:ext cx="2410658" cy="19304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عنصر نائب للمحتوى 2">
            <a:extLst>
              <a:ext uri="{FF2B5EF4-FFF2-40B4-BE49-F238E27FC236}">
                <a16:creationId xmlns:a16="http://schemas.microsoft.com/office/drawing/2014/main" xmlns="" id="{7E8E1AAC-F40A-4891-9E9C-1CC86DBB4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763" y="1571239"/>
            <a:ext cx="7950200" cy="5005704"/>
          </a:xfrm>
        </p:spPr>
        <p:txBody>
          <a:bodyPr>
            <a:normAutofit lnSpcReduction="10000"/>
          </a:bodyPr>
          <a:lstStyle/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2"/>
                </a:solidFill>
                <a:latin typeface="Tw Cen MT" panose="020B0602020104020603" pitchFamily="34" charset="0"/>
              </a:rPr>
              <a:t>Introduction.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2"/>
                </a:solidFill>
                <a:latin typeface="Tw Cen MT" panose="020B0602020104020603" pitchFamily="34" charset="0"/>
              </a:rPr>
              <a:t>Purpose of project </a:t>
            </a:r>
          </a:p>
          <a:p>
            <a:pPr marL="0"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2"/>
                </a:solidFill>
                <a:latin typeface="Tw Cen MT" panose="020B0602020104020603" pitchFamily="34" charset="0"/>
              </a:rPr>
              <a:t>Literature Review.</a:t>
            </a:r>
            <a:endParaRPr lang="ar-SA" sz="3200" dirty="0">
              <a:solidFill>
                <a:schemeClr val="tx2"/>
              </a:solidFill>
              <a:latin typeface="Tw Cen MT" panose="020B0602020104020603" pitchFamily="34" charset="0"/>
            </a:endParaRPr>
          </a:p>
          <a:p>
            <a:pPr marL="0"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2"/>
                </a:solidFill>
                <a:latin typeface="Tw Cen MT" panose="020B0602020104020603" pitchFamily="34" charset="0"/>
              </a:rPr>
              <a:t>Problem Statement.</a:t>
            </a:r>
          </a:p>
          <a:p>
            <a:pPr marL="0"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2"/>
                </a:solidFill>
                <a:latin typeface="Tw Cen MT" panose="020B0602020104020603" pitchFamily="34" charset="0"/>
              </a:rPr>
              <a:t>Data Collection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2"/>
                </a:solidFill>
                <a:latin typeface="Tw Cen MT" panose="020B0602020104020603" pitchFamily="34" charset="0"/>
              </a:rPr>
              <a:t>Generate &amp; Evaluate Alternatives. </a:t>
            </a:r>
          </a:p>
          <a:p>
            <a:pPr marL="0"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chemeClr val="tx2"/>
                </a:solidFill>
                <a:latin typeface="Tw Cen MT" panose="020B0602020104020603" pitchFamily="34" charset="0"/>
              </a:rPr>
              <a:t>Results.</a:t>
            </a:r>
          </a:p>
          <a:p>
            <a:pPr marL="0"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chemeClr val="tx2"/>
                </a:solidFill>
                <a:latin typeface="Tw Cen MT" panose="020B0602020104020603" pitchFamily="34" charset="0"/>
              </a:rPr>
              <a:t>Recommendations.</a:t>
            </a:r>
          </a:p>
          <a:p>
            <a:pPr marL="0"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chemeClr val="tx2"/>
                </a:solidFill>
                <a:latin typeface="Tw Cen MT" panose="020B0602020104020603" pitchFamily="34" charset="0"/>
              </a:rPr>
              <a:t>Conclusion.</a:t>
            </a:r>
          </a:p>
          <a:p>
            <a:pPr marR="0" lvl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endParaRPr lang="en-US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570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2935" y="3586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Results </a:t>
            </a:r>
          </a:p>
        </p:txBody>
      </p:sp>
      <p:graphicFrame>
        <p:nvGraphicFramePr>
          <p:cNvPr id="2" name="جدول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84178"/>
              </p:ext>
            </p:extLst>
          </p:nvPr>
        </p:nvGraphicFramePr>
        <p:xfrm>
          <a:off x="1514764" y="1816099"/>
          <a:ext cx="9245600" cy="480668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{BC89EF96-8CEA-46FF-86C4-4CE0E7609802}</a:tableStyleId>
              </a:tblPr>
              <a:tblGrid>
                <a:gridCol w="28227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11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114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2482">
                <a:tc>
                  <a:txBody>
                    <a:bodyPr/>
                    <a:lstStyle/>
                    <a:p>
                      <a:pPr marL="241300" marR="23812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241300" marR="23812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17208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173355" marR="17208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Shift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marR="9334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93345" marR="9334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Number of Cashiers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390">
                <a:tc rowSpan="2">
                  <a:txBody>
                    <a:bodyPr/>
                    <a:lstStyle/>
                    <a:p>
                      <a:pPr marL="354330" algn="l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Sunday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1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1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8AM-4PM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1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3810" algn="ctr">
                        <a:lnSpc>
                          <a:spcPts val="111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4PM-12AM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390">
                <a:tc rowSpan="2">
                  <a:txBody>
                    <a:bodyPr/>
                    <a:lstStyle/>
                    <a:p>
                      <a:pPr marL="330200" algn="l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 Monday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8AM-4PM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3810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43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4PM-12AM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4390">
                <a:tc rowSpan="2">
                  <a:txBody>
                    <a:bodyPr/>
                    <a:lstStyle/>
                    <a:p>
                      <a:pPr marL="330200" algn="l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 Tuesday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2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2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8AM-4PM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2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3810" algn="ctr">
                        <a:lnSpc>
                          <a:spcPts val="112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43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4PM-12AM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4390">
                <a:tc rowSpan="2">
                  <a:txBody>
                    <a:bodyPr/>
                    <a:lstStyle/>
                    <a:p>
                      <a:pPr marL="238760" algn="l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Wednesday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2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2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8AM-4PM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2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3810" algn="ctr">
                        <a:lnSpc>
                          <a:spcPts val="112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43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4PM-12AM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4390">
                <a:tc rowSpan="2">
                  <a:txBody>
                    <a:bodyPr/>
                    <a:lstStyle/>
                    <a:p>
                      <a:pPr marL="306070" algn="l">
                        <a:spcBef>
                          <a:spcPts val="6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Thursday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1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1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8AM-4PM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marR="89535" algn="ctr">
                        <a:lnSpc>
                          <a:spcPts val="111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93345" marR="89535" algn="ctr">
                        <a:lnSpc>
                          <a:spcPts val="111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5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65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65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4PM-12AM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marR="89535" algn="ctr">
                        <a:lnSpc>
                          <a:spcPts val="1165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93345" marR="89535" algn="ctr">
                        <a:lnSpc>
                          <a:spcPts val="1165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4390">
                <a:tc rowSpan="2">
                  <a:txBody>
                    <a:bodyPr/>
                    <a:lstStyle/>
                    <a:p>
                      <a:pPr marL="241935" marR="238125" algn="l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    Friday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8AM-4PM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marR="8953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93345" marR="8953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43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4PM-12AM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4390">
                <a:tc rowSpan="2">
                  <a:txBody>
                    <a:bodyPr/>
                    <a:lstStyle/>
                    <a:p>
                      <a:pPr marL="314960" algn="l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Saturday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8AM-4PM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381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43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</a:endParaRPr>
                    </a:p>
                    <a:p>
                      <a:pPr marL="173355" marR="17335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4PM-12AM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93345" marR="8953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74390">
                <a:tc>
                  <a:txBody>
                    <a:bodyPr/>
                    <a:lstStyle/>
                    <a:p>
                      <a:pPr marL="241935" marR="23812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241935" marR="23812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Summarize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170180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173355" marR="170180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Two Shifts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marR="9080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93345" marR="90805" algn="ctr">
                        <a:lnSpc>
                          <a:spcPts val="114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29 Cashiers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3" name="مستطيل 2"/>
          <p:cNvSpPr/>
          <p:nvPr/>
        </p:nvSpPr>
        <p:spPr>
          <a:xfrm>
            <a:off x="2202935" y="1374607"/>
            <a:ext cx="2969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The Old Shifting System </a:t>
            </a:r>
          </a:p>
        </p:txBody>
      </p:sp>
    </p:spTree>
    <p:extLst>
      <p:ext uri="{BB962C8B-B14F-4D97-AF65-F5344CB8AC3E}">
        <p14:creationId xmlns:p14="http://schemas.microsoft.com/office/powerpoint/2010/main" val="3550449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2935" y="3586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Results</a:t>
            </a:r>
            <a:endParaRPr lang="en-US" sz="4800" dirty="0">
              <a:solidFill>
                <a:srgbClr val="F27021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2202935" y="1374607"/>
            <a:ext cx="2969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F27021"/>
                </a:solidFill>
              </a:rPr>
              <a:t>The Old Shifting System </a:t>
            </a:r>
          </a:p>
        </p:txBody>
      </p:sp>
      <p:pic>
        <p:nvPicPr>
          <p:cNvPr id="11" name="image12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464" y="1928942"/>
            <a:ext cx="9140536" cy="437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34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2935" y="3586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Results</a:t>
            </a:r>
            <a:endParaRPr lang="en-US" sz="4800" dirty="0">
              <a:solidFill>
                <a:srgbClr val="F27021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2202935" y="1374607"/>
            <a:ext cx="2998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F27021"/>
                </a:solidFill>
              </a:rPr>
              <a:t>The New Shifting System </a:t>
            </a:r>
          </a:p>
        </p:txBody>
      </p:sp>
      <p:graphicFrame>
        <p:nvGraphicFramePr>
          <p:cNvPr id="11" name="جدول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363181"/>
              </p:ext>
            </p:extLst>
          </p:nvPr>
        </p:nvGraphicFramePr>
        <p:xfrm>
          <a:off x="1514764" y="1841505"/>
          <a:ext cx="9254836" cy="471844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{3B4B98B0-60AC-42C2-AFA5-B58CD77FA1E5}</a:tableStyleId>
              </a:tblPr>
              <a:tblGrid>
                <a:gridCol w="29336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60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606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0696">
                <a:tc>
                  <a:txBody>
                    <a:bodyPr/>
                    <a:lstStyle/>
                    <a:p>
                      <a:pPr marL="284480" marR="28067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284480" marR="28067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Day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114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23114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Shift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5" marR="10604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107315" marR="10604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Number of Cashiers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4476">
                <a:tc rowSpan="3">
                  <a:txBody>
                    <a:bodyPr/>
                    <a:lstStyle/>
                    <a:p>
                      <a:pPr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  <a:p>
                      <a:pPr marL="285115" marR="280035"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   Sunday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241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8AM-4PM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2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1140" marR="231140" algn="ctr">
                        <a:lnSpc>
                          <a:spcPts val="111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12PM-8PM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4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3045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4PM-12AM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4476">
                <a:tc rowSpan="3">
                  <a:txBody>
                    <a:bodyPr/>
                    <a:lstStyle/>
                    <a:p>
                      <a:pPr algn="l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  <a:p>
                      <a:pPr marL="373380"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Monday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241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8AM-4PM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4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114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12PM-8PM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4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3045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4PM-12AM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5" marR="10223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4476">
                <a:tc rowSpan="3">
                  <a:txBody>
                    <a:bodyPr/>
                    <a:lstStyle/>
                    <a:p>
                      <a:pPr algn="l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  <a:p>
                      <a:pPr marL="373380"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Tuesday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241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8AM-4PM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4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114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12PM-8PM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4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3045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4PM-12AM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4476">
                <a:tc rowSpan="3">
                  <a:txBody>
                    <a:bodyPr/>
                    <a:lstStyle/>
                    <a:p>
                      <a:pPr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  <a:p>
                      <a:pPr marL="281305"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Wednesday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241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8AM-4PM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2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1140" marR="231140" algn="ctr">
                        <a:lnSpc>
                          <a:spcPts val="111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12PM-8PM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4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3045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4PM-12AM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94476">
                <a:tc rowSpan="3">
                  <a:txBody>
                    <a:bodyPr/>
                    <a:lstStyle/>
                    <a:p>
                      <a:pPr algn="l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  <a:p>
                      <a:pPr marL="348615"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Thursday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241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8AM-4PM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94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114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12PM-8PM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94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3045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4PM-12AM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5" marR="10223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94476">
                <a:tc rowSpan="3">
                  <a:txBody>
                    <a:bodyPr/>
                    <a:lstStyle/>
                    <a:p>
                      <a:pPr algn="l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  <a:p>
                      <a:pPr marL="285115" marR="280035"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   Friday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241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8AM-4PM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94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114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12PM-8PM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94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3045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4PM-12AM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5" marR="10223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94476">
                <a:tc rowSpan="3">
                  <a:txBody>
                    <a:bodyPr/>
                    <a:lstStyle/>
                    <a:p>
                      <a:pPr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  <a:p>
                      <a:pPr marL="358140"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         Saturday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2410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8AM-4PM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92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1140" marR="231140" algn="ctr">
                        <a:lnSpc>
                          <a:spcPts val="111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12PM-8PM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94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3045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4PM-12AM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5" marR="10223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283379">
                <a:tc>
                  <a:txBody>
                    <a:bodyPr/>
                    <a:lstStyle/>
                    <a:p>
                      <a:pPr marL="285115" marR="28067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285115" marR="28067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Summarize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3045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233045" marR="231140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Three Shifts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5" marR="10350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107315" marR="103505" algn="ctr">
                        <a:lnSpc>
                          <a:spcPts val="111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19 Cashiers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663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عنصر نائب للمحتوى 2">
            <a:extLst>
              <a:ext uri="{FF2B5EF4-FFF2-40B4-BE49-F238E27FC236}">
                <a16:creationId xmlns:a16="http://schemas.microsoft.com/office/drawing/2014/main" xmlns="" id="{42871A4A-927D-4097-A7B4-E2C203343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544" y="2078585"/>
            <a:ext cx="10515600" cy="4351338"/>
          </a:xfrm>
        </p:spPr>
        <p:txBody>
          <a:bodyPr>
            <a:normAutofit/>
          </a:bodyPr>
          <a:lstStyle/>
          <a:p>
            <a:pPr lvl="1" algn="l" rtl="0"/>
            <a:r>
              <a:rPr lang="en-US" sz="32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lvl="1" algn="l" rtl="0"/>
            <a:endParaRPr lang="en-US" sz="3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rtl="0">
              <a:buFont typeface="Wingdings" charset="2"/>
              <a:buChar char="§"/>
            </a:pPr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Training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adaptation to the new shifting system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Productivity of employees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Uniformity of Procedures which lead to increase service efficiency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2935" y="333207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8485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6" name="Isosceles Triangle 5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>
            <a:stCxn id="4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عنصر نائب للمحتوى 2">
            <a:extLst>
              <a:ext uri="{FF2B5EF4-FFF2-40B4-BE49-F238E27FC236}">
                <a16:creationId xmlns:a16="http://schemas.microsoft.com/office/drawing/2014/main" xmlns="" id="{42871A4A-927D-4097-A7B4-E2C203343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276" y="2326780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Enrichment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Job Enrichment</a:t>
            </a:r>
          </a:p>
          <a:p>
            <a:pPr lvl="1">
              <a:buFont typeface="Wingdings" charset="2"/>
              <a:buChar char="§"/>
            </a:pPr>
            <a:endParaRPr lang="en-US" sz="2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gives the employees more self-management in his duties.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3300" y="363975"/>
            <a:ext cx="934505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Recommendations</a:t>
            </a:r>
          </a:p>
          <a:p>
            <a:endParaRPr lang="en-US" sz="4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54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">
            <a:extLst>
              <a:ext uri="{FF2B5EF4-FFF2-40B4-BE49-F238E27FC236}">
                <a16:creationId xmlns:a16="http://schemas.microsoft.com/office/drawing/2014/main" xmlns="" id="{7D884BCA-1978-49CC-8588-5399D7CABDE7}"/>
              </a:ext>
            </a:extLst>
          </p:cNvPr>
          <p:cNvGrpSpPr/>
          <p:nvPr/>
        </p:nvGrpSpPr>
        <p:grpSpPr>
          <a:xfrm>
            <a:off x="5514611" y="1056797"/>
            <a:ext cx="812553" cy="190500"/>
            <a:chOff x="5301522" y="878988"/>
            <a:chExt cx="812553" cy="190500"/>
          </a:xfrm>
        </p:grpSpPr>
        <p:sp>
          <p:nvSpPr>
            <p:cNvPr id="22" name="Oval 7">
              <a:extLst>
                <a:ext uri="{FF2B5EF4-FFF2-40B4-BE49-F238E27FC236}">
                  <a16:creationId xmlns:a16="http://schemas.microsoft.com/office/drawing/2014/main" xmlns="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xmlns="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xmlns="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" name="صورة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100"/>
            <a:ext cx="12192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0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A454EEA2-BB85-4D67-902A-006AB232D43C}"/>
              </a:ext>
            </a:extLst>
          </p:cNvPr>
          <p:cNvSpPr/>
          <p:nvPr/>
        </p:nvSpPr>
        <p:spPr>
          <a:xfrm>
            <a:off x="5144169" y="2342147"/>
            <a:ext cx="7047831" cy="2074781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5892801" y="2881932"/>
            <a:ext cx="629919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9869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>
            <a:stCxn id="12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0720" y="313455"/>
            <a:ext cx="7890112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800" dirty="0">
                <a:solidFill>
                  <a:srgbClr val="44546A"/>
                </a:solidFill>
              </a:rPr>
              <a:t>Introduction</a:t>
            </a:r>
            <a:endParaRPr lang="bg-BG" sz="4800" dirty="0">
              <a:solidFill>
                <a:srgbClr val="44546A"/>
              </a:solidFill>
            </a:endParaRPr>
          </a:p>
        </p:txBody>
      </p:sp>
      <p:pic>
        <p:nvPicPr>
          <p:cNvPr id="1026" name="Picture 2" descr="mage result for manuel mark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64" y="2819601"/>
            <a:ext cx="4509745" cy="195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manuel mark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0"/>
          <a:stretch/>
        </p:blipFill>
        <p:spPr bwMode="auto">
          <a:xfrm>
            <a:off x="7543801" y="2622799"/>
            <a:ext cx="3407852" cy="22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52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>
            <a:stCxn id="12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35671" y="358607"/>
            <a:ext cx="7890112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800" dirty="0">
                <a:solidFill>
                  <a:srgbClr val="44546A"/>
                </a:solidFill>
              </a:rPr>
              <a:t>Aims &amp; </a:t>
            </a:r>
            <a:r>
              <a:rPr lang="en-US" sz="4800" dirty="0">
                <a:solidFill>
                  <a:schemeClr val="accent3"/>
                </a:solidFill>
              </a:rPr>
              <a:t>Objectives</a:t>
            </a:r>
            <a:endParaRPr lang="bg-BG" sz="4800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3691" y="1653291"/>
            <a:ext cx="918897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marR="201295" algn="just">
              <a:lnSpc>
                <a:spcPct val="115000"/>
              </a:lnSpc>
              <a:spcBef>
                <a:spcPts val="5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3"/>
                </a:solidFill>
                <a:latin typeface="Arial" charset="0"/>
                <a:ea typeface="Arial" charset="0"/>
              </a:rPr>
              <a:t>Aims:</a:t>
            </a:r>
            <a:endParaRPr lang="en-US" sz="2400" dirty="0">
              <a:solidFill>
                <a:schemeClr val="accent3"/>
              </a:solidFill>
              <a:latin typeface="Arial" charset="0"/>
              <a:ea typeface="Arial" charset="0"/>
            </a:endParaRPr>
          </a:p>
          <a:p>
            <a:pPr marL="312738" marR="201295" indent="-312738" algn="just">
              <a:lnSpc>
                <a:spcPct val="115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</a:rPr>
              <a:t>Minimize the overhead cost at supermarket branches. </a:t>
            </a:r>
          </a:p>
          <a:p>
            <a:pPr marL="342900" marR="201295" lvl="0" indent="-3429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</a:rPr>
              <a:t>Decrease the number of cashiers without loss in efficiency.</a:t>
            </a:r>
          </a:p>
          <a:p>
            <a:pPr marL="171450" marR="201295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</a:pPr>
            <a:r>
              <a:rPr lang="en-US" sz="2000" dirty="0">
                <a:latin typeface="Arial" charset="0"/>
                <a:ea typeface="Arial" charset="0"/>
              </a:rPr>
              <a:t> </a:t>
            </a:r>
          </a:p>
          <a:p>
            <a:pPr marL="373380" marR="201295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3"/>
                </a:solidFill>
                <a:latin typeface="Arial" charset="0"/>
                <a:ea typeface="Arial" charset="0"/>
              </a:rPr>
              <a:t>Objectives:</a:t>
            </a:r>
            <a:endParaRPr lang="en-US" sz="2400" dirty="0">
              <a:solidFill>
                <a:schemeClr val="accent3"/>
              </a:solidFill>
              <a:latin typeface="Arial" charset="0"/>
              <a:ea typeface="Arial" charset="0"/>
            </a:endParaRPr>
          </a:p>
          <a:p>
            <a:pPr marL="457200" marR="201295" lvl="0" indent="-4572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2000" dirty="0">
                <a:latin typeface="Arial" charset="0"/>
                <a:ea typeface="Arial" charset="0"/>
              </a:rPr>
              <a:t>Optimizing the number of cashiers in a local Manuel supermarket branch in Jeddah.</a:t>
            </a:r>
          </a:p>
          <a:p>
            <a:pPr marL="457200" marR="201295" lvl="0" indent="-4572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</a:rPr>
              <a:t>Finding best allocation of human resources.</a:t>
            </a:r>
            <a:endParaRPr lang="en-US" sz="2000" dirty="0">
              <a:effectLst/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37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BF05E535-E5EC-47B3-BDF2-6BC014AA2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6" r="5707" b="-1"/>
          <a:stretch/>
        </p:blipFill>
        <p:spPr>
          <a:xfrm>
            <a:off x="0" y="-91856"/>
            <a:ext cx="12192000" cy="685799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3CD9DF72-87A3-404E-A828-84CBF11A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93331F-492F-41C1-935F-593E989B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Purpose of project </a:t>
            </a:r>
          </a:p>
        </p:txBody>
      </p:sp>
      <p:cxnSp>
        <p:nvCxnSpPr>
          <p:cNvPr id="19" name="Straight Connector 22">
            <a:extLst>
              <a:ext uri="{FF2B5EF4-FFF2-40B4-BE49-F238E27FC236}">
                <a16:creationId xmlns:a16="http://schemas.microsoft.com/office/drawing/2014/main" xmlns="" id="{20E3A342-4D61-4E3F-AF90-1AB42AEB9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DFB44A8-1A9F-40E5-B4C1-6840F24FC14D}"/>
              </a:ext>
            </a:extLst>
          </p:cNvPr>
          <p:cNvSpPr txBox="1"/>
          <p:nvPr/>
        </p:nvSpPr>
        <p:spPr>
          <a:xfrm>
            <a:off x="-2" y="2575775"/>
            <a:ext cx="5795495" cy="3631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002060"/>
                </a:solidFill>
              </a:rPr>
              <a:t>Reduce the number of workers in the cashiers, which will logically reduce the salary cost on the company’s finances</a:t>
            </a:r>
          </a:p>
        </p:txBody>
      </p:sp>
    </p:spTree>
    <p:extLst>
      <p:ext uri="{BB962C8B-B14F-4D97-AF65-F5344CB8AC3E}">
        <p14:creationId xmlns:p14="http://schemas.microsoft.com/office/powerpoint/2010/main" val="9225002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xmlns="" id="{BE8AA9BD-5B28-4BB1-803B-54BB6E1B0DE1}"/>
              </a:ext>
            </a:extLst>
          </p:cNvPr>
          <p:cNvSpPr txBox="1"/>
          <p:nvPr/>
        </p:nvSpPr>
        <p:spPr>
          <a:xfrm>
            <a:off x="1516086" y="209232"/>
            <a:ext cx="8999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44546A"/>
                </a:solidFill>
                <a:latin typeface="Tw Cen MT" panose="020B0602020104020603" pitchFamily="34" charset="0"/>
              </a:rPr>
              <a:t>Literature </a:t>
            </a:r>
            <a:r>
              <a:rPr lang="en-US" sz="4000" dirty="0">
                <a:solidFill>
                  <a:schemeClr val="accent3"/>
                </a:solidFill>
                <a:latin typeface="Tw Cen MT" panose="020B0602020104020603" pitchFamily="34" charset="0"/>
              </a:rPr>
              <a:t>Review</a:t>
            </a:r>
          </a:p>
          <a:p>
            <a:r>
              <a:rPr lang="en-US" sz="2200" dirty="0">
                <a:solidFill>
                  <a:srgbClr val="44546A"/>
                </a:solidFill>
                <a:latin typeface="Tw Cen MT" panose="020B0602020104020603" pitchFamily="34" charset="0"/>
              </a:rPr>
              <a:t/>
            </a:r>
            <a:br>
              <a:rPr lang="en-US" sz="2200" dirty="0">
                <a:solidFill>
                  <a:srgbClr val="44546A"/>
                </a:solidFill>
                <a:latin typeface="Tw Cen MT" panose="020B0602020104020603" pitchFamily="34" charset="0"/>
              </a:rPr>
            </a:br>
            <a:endParaRPr lang="en-US" sz="2200" dirty="0">
              <a:solidFill>
                <a:srgbClr val="44546A"/>
              </a:solidFill>
              <a:latin typeface="Tw Cen MT" panose="020B0602020104020603" pitchFamily="34" charset="0"/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xmlns="" id="{7D884BCA-1978-49CC-8588-5399D7CABDE7}"/>
              </a:ext>
            </a:extLst>
          </p:cNvPr>
          <p:cNvGrpSpPr/>
          <p:nvPr/>
        </p:nvGrpSpPr>
        <p:grpSpPr>
          <a:xfrm>
            <a:off x="5514611" y="1056797"/>
            <a:ext cx="812553" cy="190500"/>
            <a:chOff x="5301522" y="878988"/>
            <a:chExt cx="812553" cy="190500"/>
          </a:xfrm>
        </p:grpSpPr>
        <p:sp>
          <p:nvSpPr>
            <p:cNvPr id="22" name="Oval 7">
              <a:extLst>
                <a:ext uri="{FF2B5EF4-FFF2-40B4-BE49-F238E27FC236}">
                  <a16:creationId xmlns:a16="http://schemas.microsoft.com/office/drawing/2014/main" xmlns="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xmlns="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xmlns="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مستطيل 1"/>
          <p:cNvSpPr/>
          <p:nvPr/>
        </p:nvSpPr>
        <p:spPr>
          <a:xfrm>
            <a:off x="1550587" y="1617808"/>
            <a:ext cx="8749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Ex.1 “Aircraft Maintenance Workforce Scheduling”</a:t>
            </a: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301" y="2844829"/>
            <a:ext cx="4662989" cy="3343275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54" y="2830512"/>
            <a:ext cx="4784371" cy="33575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98763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37501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xmlns="" id="{BE8AA9BD-5B28-4BB1-803B-54BB6E1B0DE1}"/>
              </a:ext>
            </a:extLst>
          </p:cNvPr>
          <p:cNvSpPr txBox="1"/>
          <p:nvPr/>
        </p:nvSpPr>
        <p:spPr>
          <a:xfrm>
            <a:off x="1516086" y="209232"/>
            <a:ext cx="8999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44546A"/>
                </a:solidFill>
                <a:latin typeface="Tw Cen MT" panose="020B0602020104020603" pitchFamily="34" charset="0"/>
              </a:rPr>
              <a:t>Literature </a:t>
            </a:r>
            <a:r>
              <a:rPr lang="en-US" sz="4000" dirty="0">
                <a:solidFill>
                  <a:schemeClr val="accent3"/>
                </a:solidFill>
                <a:latin typeface="Tw Cen MT" panose="020B0602020104020603" pitchFamily="34" charset="0"/>
              </a:rPr>
              <a:t>Review</a:t>
            </a:r>
          </a:p>
          <a:p>
            <a:r>
              <a:rPr lang="en-US" sz="2200" dirty="0">
                <a:solidFill>
                  <a:srgbClr val="44546A"/>
                </a:solidFill>
                <a:latin typeface="Tw Cen MT" panose="020B0602020104020603" pitchFamily="34" charset="0"/>
              </a:rPr>
              <a:t/>
            </a:r>
            <a:br>
              <a:rPr lang="en-US" sz="2200" dirty="0">
                <a:solidFill>
                  <a:srgbClr val="44546A"/>
                </a:solidFill>
                <a:latin typeface="Tw Cen MT" panose="020B0602020104020603" pitchFamily="34" charset="0"/>
              </a:rPr>
            </a:br>
            <a:endParaRPr lang="en-US" sz="2200" dirty="0">
              <a:solidFill>
                <a:srgbClr val="44546A"/>
              </a:solidFill>
              <a:latin typeface="Tw Cen MT" panose="020B0602020104020603" pitchFamily="34" charset="0"/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xmlns="" id="{7D884BCA-1978-49CC-8588-5399D7CABDE7}"/>
              </a:ext>
            </a:extLst>
          </p:cNvPr>
          <p:cNvGrpSpPr/>
          <p:nvPr/>
        </p:nvGrpSpPr>
        <p:grpSpPr>
          <a:xfrm>
            <a:off x="5514611" y="1056797"/>
            <a:ext cx="812553" cy="190500"/>
            <a:chOff x="5301522" y="878988"/>
            <a:chExt cx="812553" cy="190500"/>
          </a:xfrm>
        </p:grpSpPr>
        <p:sp>
          <p:nvSpPr>
            <p:cNvPr id="22" name="Oval 7">
              <a:extLst>
                <a:ext uri="{FF2B5EF4-FFF2-40B4-BE49-F238E27FC236}">
                  <a16:creationId xmlns:a16="http://schemas.microsoft.com/office/drawing/2014/main" xmlns="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xmlns="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xmlns="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مستطيل 1"/>
          <p:cNvSpPr/>
          <p:nvPr/>
        </p:nvSpPr>
        <p:spPr>
          <a:xfrm>
            <a:off x="1550587" y="1617808"/>
            <a:ext cx="8749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</a:rPr>
              <a:t>Ex.2 “</a:t>
            </a:r>
            <a:r>
              <a:rPr lang="en-US" sz="2800" dirty="0"/>
              <a:t>Staff Scheduling and </a:t>
            </a:r>
            <a:r>
              <a:rPr lang="en-US" sz="2800" dirty="0" err="1"/>
              <a:t>Rostering</a:t>
            </a:r>
            <a:r>
              <a:rPr lang="en-US" sz="2800" dirty="0">
                <a:solidFill>
                  <a:prstClr val="black"/>
                </a:solidFill>
              </a:rPr>
              <a:t>”</a:t>
            </a: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819401"/>
            <a:ext cx="2793560" cy="2736850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812" y="2819401"/>
            <a:ext cx="2630488" cy="27368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98763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23056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xmlns="" id="{BE8AA9BD-5B28-4BB1-803B-54BB6E1B0DE1}"/>
              </a:ext>
            </a:extLst>
          </p:cNvPr>
          <p:cNvSpPr txBox="1"/>
          <p:nvPr/>
        </p:nvSpPr>
        <p:spPr>
          <a:xfrm>
            <a:off x="1516086" y="209232"/>
            <a:ext cx="8999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44546A"/>
                </a:solidFill>
                <a:latin typeface="Tw Cen MT" panose="020B0602020104020603" pitchFamily="34" charset="0"/>
              </a:rPr>
              <a:t>Literature </a:t>
            </a:r>
            <a:r>
              <a:rPr lang="en-US" sz="4000" dirty="0">
                <a:solidFill>
                  <a:schemeClr val="accent3"/>
                </a:solidFill>
                <a:latin typeface="Tw Cen MT" panose="020B0602020104020603" pitchFamily="34" charset="0"/>
              </a:rPr>
              <a:t>Review</a:t>
            </a:r>
          </a:p>
          <a:p>
            <a:r>
              <a:rPr lang="en-US" sz="2200" dirty="0">
                <a:solidFill>
                  <a:srgbClr val="44546A"/>
                </a:solidFill>
                <a:latin typeface="Tw Cen MT" panose="020B0602020104020603" pitchFamily="34" charset="0"/>
              </a:rPr>
              <a:t/>
            </a:r>
            <a:br>
              <a:rPr lang="en-US" sz="2200" dirty="0">
                <a:solidFill>
                  <a:srgbClr val="44546A"/>
                </a:solidFill>
                <a:latin typeface="Tw Cen MT" panose="020B0602020104020603" pitchFamily="34" charset="0"/>
              </a:rPr>
            </a:br>
            <a:endParaRPr lang="en-US" sz="2200" dirty="0">
              <a:solidFill>
                <a:srgbClr val="44546A"/>
              </a:solidFill>
              <a:latin typeface="Tw Cen MT" panose="020B0602020104020603" pitchFamily="34" charset="0"/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xmlns="" id="{7D884BCA-1978-49CC-8588-5399D7CABDE7}"/>
              </a:ext>
            </a:extLst>
          </p:cNvPr>
          <p:cNvGrpSpPr/>
          <p:nvPr/>
        </p:nvGrpSpPr>
        <p:grpSpPr>
          <a:xfrm>
            <a:off x="5514611" y="1056797"/>
            <a:ext cx="812553" cy="190500"/>
            <a:chOff x="5301522" y="878988"/>
            <a:chExt cx="812553" cy="190500"/>
          </a:xfrm>
        </p:grpSpPr>
        <p:sp>
          <p:nvSpPr>
            <p:cNvPr id="22" name="Oval 7">
              <a:extLst>
                <a:ext uri="{FF2B5EF4-FFF2-40B4-BE49-F238E27FC236}">
                  <a16:creationId xmlns:a16="http://schemas.microsoft.com/office/drawing/2014/main" xmlns="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xmlns="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xmlns="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مستطيل 1"/>
          <p:cNvSpPr/>
          <p:nvPr/>
        </p:nvSpPr>
        <p:spPr>
          <a:xfrm>
            <a:off x="1550587" y="1617808"/>
            <a:ext cx="8749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</a:rPr>
              <a:t>Ex.3 “Amazon Cashier-Less Stores”</a:t>
            </a: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12" y="2565401"/>
            <a:ext cx="3544888" cy="3622704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565401"/>
            <a:ext cx="3619500" cy="362270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98763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8245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98764" y="264119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3252" y="358607"/>
            <a:ext cx="827024" cy="827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845127" y="1374607"/>
            <a:ext cx="323273" cy="2786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5400000">
            <a:off x="1586957" y="632777"/>
            <a:ext cx="323273" cy="27868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2" idx="0"/>
          </p:cNvCxnSpPr>
          <p:nvPr/>
        </p:nvCxnSpPr>
        <p:spPr>
          <a:xfrm>
            <a:off x="1006763" y="1653291"/>
            <a:ext cx="9237" cy="520470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0"/>
          </p:cNvCxnSpPr>
          <p:nvPr/>
        </p:nvCxnSpPr>
        <p:spPr>
          <a:xfrm flipH="1" flipV="1">
            <a:off x="1006763" y="0"/>
            <a:ext cx="1" cy="2641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35671" y="358607"/>
            <a:ext cx="7890112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Problem </a:t>
            </a:r>
            <a:r>
              <a:rPr lang="en-US" sz="4800" dirty="0">
                <a:solidFill>
                  <a:schemeClr val="accent3"/>
                </a:solidFill>
              </a:rPr>
              <a:t>Statement</a:t>
            </a:r>
            <a:endParaRPr lang="bg-BG" sz="4800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7936" y="1995591"/>
            <a:ext cx="870289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problem :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The Number of cashiers in the current system, which are </a:t>
            </a:r>
            <a:r>
              <a:rPr lang="en-US" sz="2400" dirty="0">
                <a:solidFill>
                  <a:schemeClr val="accent3"/>
                </a:solidFill>
              </a:rPr>
              <a:t>more </a:t>
            </a:r>
            <a:r>
              <a:rPr lang="en-US" sz="2400" dirty="0"/>
              <a:t>than the supermarket needs. </a:t>
            </a:r>
          </a:p>
        </p:txBody>
      </p:sp>
      <p:pic>
        <p:nvPicPr>
          <p:cNvPr id="17" name="image12.jpeg"/>
          <p:cNvPicPr/>
          <p:nvPr/>
        </p:nvPicPr>
        <p:blipFill rotWithShape="1">
          <a:blip r:embed="rId2" cstate="print"/>
          <a:srcRect t="7732" b="53750"/>
          <a:stretch/>
        </p:blipFill>
        <p:spPr>
          <a:xfrm>
            <a:off x="2462992" y="4001907"/>
            <a:ext cx="8127843" cy="20371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657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whmis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1F24"/>
      </a:accent2>
      <a:accent3>
        <a:srgbClr val="F27021"/>
      </a:accent3>
      <a:accent4>
        <a:srgbClr val="FFB514"/>
      </a:accent4>
      <a:accent5>
        <a:srgbClr val="F4EC14"/>
      </a:accent5>
      <a:accent6>
        <a:srgbClr val="6BBC44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1243</Words>
  <Application>Microsoft Macintosh PowerPoint</Application>
  <PresentationFormat>Widescreen</PresentationFormat>
  <Paragraphs>387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Calibri</vt:lpstr>
      <vt:lpstr>Cambria Math</vt:lpstr>
      <vt:lpstr>Franklin Gothic Book</vt:lpstr>
      <vt:lpstr>Franklin Gothic Medium</vt:lpstr>
      <vt:lpstr>MS Mincho</vt:lpstr>
      <vt:lpstr>Tahoma</vt:lpstr>
      <vt:lpstr>Times New Roman</vt:lpstr>
      <vt:lpstr>Tw Cen MT</vt:lpstr>
      <vt:lpstr>Wingdings</vt:lpstr>
      <vt:lpstr>돋움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Purpose of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Godfather .</dc:creator>
  <cp:lastModifiedBy>baadr2010@gmail.com</cp:lastModifiedBy>
  <cp:revision>2</cp:revision>
  <dcterms:created xsi:type="dcterms:W3CDTF">2019-11-25T19:39:32Z</dcterms:created>
  <dcterms:modified xsi:type="dcterms:W3CDTF">2020-08-02T02:48:25Z</dcterms:modified>
</cp:coreProperties>
</file>